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433" r:id="rId2"/>
    <p:sldId id="590" r:id="rId3"/>
    <p:sldId id="594" r:id="rId4"/>
    <p:sldId id="632" r:id="rId5"/>
    <p:sldId id="592" r:id="rId6"/>
    <p:sldId id="593" r:id="rId7"/>
    <p:sldId id="606" r:id="rId8"/>
    <p:sldId id="609" r:id="rId9"/>
    <p:sldId id="456" r:id="rId10"/>
    <p:sldId id="605" r:id="rId11"/>
    <p:sldId id="457" r:id="rId12"/>
    <p:sldId id="458" r:id="rId13"/>
    <p:sldId id="459" r:id="rId14"/>
    <p:sldId id="614" r:id="rId15"/>
    <p:sldId id="597" r:id="rId16"/>
    <p:sldId id="616" r:id="rId17"/>
    <p:sldId id="599" r:id="rId18"/>
    <p:sldId id="600" r:id="rId19"/>
    <p:sldId id="635" r:id="rId20"/>
  </p:sldIdLst>
  <p:sldSz cx="9144000" cy="5143500" type="screen16x9"/>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9CD6E89E-C613-FD4E-8D8F-40A730B08E11}">
          <p14:sldIdLst>
            <p14:sldId id="433"/>
            <p14:sldId id="590"/>
            <p14:sldId id="594"/>
            <p14:sldId id="632"/>
            <p14:sldId id="592"/>
            <p14:sldId id="593"/>
            <p14:sldId id="606"/>
            <p14:sldId id="609"/>
            <p14:sldId id="456"/>
            <p14:sldId id="605"/>
            <p14:sldId id="457"/>
            <p14:sldId id="458"/>
            <p14:sldId id="459"/>
            <p14:sldId id="614"/>
            <p14:sldId id="597"/>
            <p14:sldId id="616"/>
            <p14:sldId id="599"/>
            <p14:sldId id="600"/>
            <p14:sldId id="635"/>
          </p14:sldIdLst>
        </p14:section>
      </p14:sectionLst>
    </p:ext>
    <p:ext uri="{EFAFB233-063F-42B5-8137-9DF3F51BA10A}">
      <p15:sldGuideLst xmlns:p15="http://schemas.microsoft.com/office/powerpoint/2012/main">
        <p15:guide id="1" orient="horz" pos="1620">
          <p15:clr>
            <a:srgbClr val="A4A3A4"/>
          </p15:clr>
        </p15:guide>
        <p15:guide id="2" orient="horz" pos="1188">
          <p15:clr>
            <a:srgbClr val="A4A3A4"/>
          </p15:clr>
        </p15:guide>
        <p15:guide id="3" orient="horz" pos="972">
          <p15:clr>
            <a:srgbClr val="A4A3A4"/>
          </p15:clr>
        </p15:guide>
        <p15:guide id="4" orient="horz" pos="756">
          <p15:clr>
            <a:srgbClr val="A4A3A4"/>
          </p15:clr>
        </p15:guide>
        <p15:guide id="5" orient="horz" pos="1080">
          <p15:clr>
            <a:srgbClr val="A4A3A4"/>
          </p15:clr>
        </p15:guide>
        <p15:guide id="6" orient="horz" pos="1404">
          <p15:clr>
            <a:srgbClr val="A4A3A4"/>
          </p15:clr>
        </p15:guide>
        <p15:guide id="7" orient="horz" pos="1296">
          <p15:clr>
            <a:srgbClr val="A4A3A4"/>
          </p15:clr>
        </p15:guide>
        <p15:guide id="8" orient="horz" pos="864">
          <p15:clr>
            <a:srgbClr val="A4A3A4"/>
          </p15:clr>
        </p15:guide>
        <p15:guide id="9" pos="2880">
          <p15:clr>
            <a:srgbClr val="A4A3A4"/>
          </p15:clr>
        </p15:guide>
        <p15:guide id="10" pos="1728">
          <p15:clr>
            <a:srgbClr val="A4A3A4"/>
          </p15:clr>
        </p15:guide>
        <p15:guide id="11" pos="721">
          <p15:clr>
            <a:srgbClr val="A4A3A4"/>
          </p15:clr>
        </p15:guide>
        <p15:guide id="12" pos="1144">
          <p15:clr>
            <a:srgbClr val="A4A3A4"/>
          </p15:clr>
        </p15:guide>
        <p15:guide id="13" pos="3455">
          <p15:clr>
            <a:srgbClr val="A4A3A4"/>
          </p15:clr>
        </p15:guide>
        <p15:guide id="14" pos="5184">
          <p15:clr>
            <a:srgbClr val="A4A3A4"/>
          </p15:clr>
        </p15:guide>
        <p15:guide id="15" pos="2305">
          <p15:clr>
            <a:srgbClr val="A4A3A4"/>
          </p15:clr>
        </p15:guide>
        <p15:guide id="16" pos="40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58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74"/>
    <p:restoredTop sz="89326" autoAdjust="0"/>
  </p:normalViewPr>
  <p:slideViewPr>
    <p:cSldViewPr snapToObjects="1">
      <p:cViewPr varScale="1">
        <p:scale>
          <a:sx n="119" d="100"/>
          <a:sy n="119" d="100"/>
        </p:scale>
        <p:origin x="208" y="632"/>
      </p:cViewPr>
      <p:guideLst>
        <p:guide orient="horz" pos="1620"/>
        <p:guide orient="horz" pos="1188"/>
        <p:guide orient="horz" pos="972"/>
        <p:guide orient="horz" pos="756"/>
        <p:guide orient="horz" pos="1080"/>
        <p:guide orient="horz" pos="1404"/>
        <p:guide orient="horz" pos="1296"/>
        <p:guide orient="horz" pos="864"/>
        <p:guide pos="2880"/>
        <p:guide pos="1728"/>
        <p:guide pos="721"/>
        <p:guide pos="1144"/>
        <p:guide pos="3455"/>
        <p:guide pos="5184"/>
        <p:guide pos="2305"/>
        <p:guide pos="4035"/>
      </p:guideLst>
    </p:cSldViewPr>
  </p:slideViewPr>
  <p:outlineViewPr>
    <p:cViewPr>
      <p:scale>
        <a:sx n="33" d="100"/>
        <a:sy n="33" d="100"/>
      </p:scale>
      <p:origin x="0" y="-2680"/>
    </p:cViewPr>
  </p:outlineViewPr>
  <p:notesTextViewPr>
    <p:cViewPr>
      <p:scale>
        <a:sx n="100" d="100"/>
        <a:sy n="100" d="100"/>
      </p:scale>
      <p:origin x="0" y="0"/>
    </p:cViewPr>
  </p:notesTextViewPr>
  <p:sorterViewPr>
    <p:cViewPr>
      <p:scale>
        <a:sx n="200" d="100"/>
        <a:sy n="200" d="100"/>
      </p:scale>
      <p:origin x="0" y="-1936"/>
    </p:cViewPr>
  </p:sorterViewPr>
  <p:notesViewPr>
    <p:cSldViewPr snapToObjects="1">
      <p:cViewPr varScale="1">
        <p:scale>
          <a:sx n="100" d="100"/>
          <a:sy n="100" d="100"/>
        </p:scale>
        <p:origin x="-428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523AF0-ED66-413C-AFCB-008B928273C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045198CB-6922-4F45-8891-46B977F9E1EC}"/>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7F6ECBAE-FCCA-624B-AB09-2CF31C7FE492}" type="datetime1">
              <a:rPr lang="en-US" altLang="en-US"/>
              <a:pPr>
                <a:defRPr/>
              </a:pPr>
              <a:t>6/3/21</a:t>
            </a:fld>
            <a:endParaRPr lang="en-US" altLang="en-US"/>
          </a:p>
        </p:txBody>
      </p:sp>
      <p:sp>
        <p:nvSpPr>
          <p:cNvPr id="4" name="Footer Placeholder 3">
            <a:extLst>
              <a:ext uri="{FF2B5EF4-FFF2-40B4-BE49-F238E27FC236}">
                <a16:creationId xmlns:a16="http://schemas.microsoft.com/office/drawing/2014/main" id="{83B8D943-FA8B-4C21-9749-1D8866E35CDA}"/>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DB59EBAC-D4BA-45DA-B013-F24A3C89175E}"/>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B7E52FA-6BBB-CE43-BD9B-7F01854F20E0}" type="slidenum">
              <a:rPr lang="en-US" altLang="en-US"/>
              <a:pPr>
                <a:defRPr/>
              </a:pPr>
              <a:t>‹#›</a:t>
            </a:fld>
            <a:endParaRPr lang="en-US" altLang="en-US"/>
          </a:p>
        </p:txBody>
      </p:sp>
    </p:spTree>
    <p:extLst>
      <p:ext uri="{BB962C8B-B14F-4D97-AF65-F5344CB8AC3E}">
        <p14:creationId xmlns:p14="http://schemas.microsoft.com/office/powerpoint/2010/main" val="1626453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EEE9A5-83BB-4791-8D8C-2848B836516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EE086F1A-331A-482B-80FC-C7411D63D04E}"/>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CFA81217-5465-734A-BE67-1B5E448DD380}" type="datetime1">
              <a:rPr lang="en-US" altLang="en-US"/>
              <a:pPr>
                <a:defRPr/>
              </a:pPr>
              <a:t>6/3/21</a:t>
            </a:fld>
            <a:endParaRPr lang="en-US" altLang="en-US"/>
          </a:p>
        </p:txBody>
      </p:sp>
      <p:sp>
        <p:nvSpPr>
          <p:cNvPr id="4" name="Slide Image Placeholder 3">
            <a:extLst>
              <a:ext uri="{FF2B5EF4-FFF2-40B4-BE49-F238E27FC236}">
                <a16:creationId xmlns:a16="http://schemas.microsoft.com/office/drawing/2014/main" id="{74296E16-77FC-4D2E-92CC-D503A88F835A}"/>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52B91D7-5DF6-4312-9BE9-7E6EAF15A2FD}"/>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a:extLst>
              <a:ext uri="{FF2B5EF4-FFF2-40B4-BE49-F238E27FC236}">
                <a16:creationId xmlns:a16="http://schemas.microsoft.com/office/drawing/2014/main" id="{BFDFA6DA-0192-4D77-B2C9-FCB6A389E3F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F4184B6-CA35-4B20-A5EC-4665B132981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CB7C3FE-2F55-0947-8B08-70AEBCAA8686}" type="slidenum">
              <a:rPr lang="en-US" altLang="en-US"/>
              <a:pPr>
                <a:defRPr/>
              </a:pPr>
              <a:t>‹#›</a:t>
            </a:fld>
            <a:endParaRPr lang="en-US" altLang="en-US"/>
          </a:p>
        </p:txBody>
      </p:sp>
    </p:spTree>
    <p:extLst>
      <p:ext uri="{BB962C8B-B14F-4D97-AF65-F5344CB8AC3E}">
        <p14:creationId xmlns:p14="http://schemas.microsoft.com/office/powerpoint/2010/main" val="99848283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Clinical practice mainly in Nanaimo</a:t>
            </a:r>
          </a:p>
          <a:p>
            <a:endParaRPr lang="en-CA" dirty="0"/>
          </a:p>
          <a:p>
            <a:r>
              <a:rPr lang="en-CA" dirty="0"/>
              <a:t>CAPS</a:t>
            </a:r>
            <a:r>
              <a:rPr lang="en-CA" baseline="0" dirty="0"/>
              <a:t> is a 4 year CIHR funded study with the ultimate goal to </a:t>
            </a:r>
            <a:r>
              <a:rPr lang="en-CA" sz="1200" b="0" i="0" u="none" strike="noStrike" kern="1200" baseline="0" dirty="0">
                <a:solidFill>
                  <a:schemeClr val="tx1"/>
                </a:solidFill>
                <a:latin typeface="+mn-lt"/>
                <a:ea typeface="MS PGothic" panose="020B0600070205080204" pitchFamily="34" charset="-128"/>
                <a:cs typeface="ＭＳ Ｐゴシック"/>
              </a:rPr>
              <a:t>improve women’s access to high quality abortion care services.</a:t>
            </a:r>
            <a:endParaRPr lang="en-CA" dirty="0"/>
          </a:p>
          <a:p>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pPr>
              <a:defRPr/>
            </a:pPr>
            <a:fld id="{DCB7C3FE-2F55-0947-8B08-70AEBCAA8686}" type="slidenum">
              <a:rPr lang="en-US" altLang="en-US" smtClean="0"/>
              <a:pPr>
                <a:defRPr/>
              </a:pPr>
              <a:t>1</a:t>
            </a:fld>
            <a:endParaRPr lang="en-US" altLang="en-US"/>
          </a:p>
        </p:txBody>
      </p:sp>
    </p:spTree>
    <p:extLst>
      <p:ext uri="{BB962C8B-B14F-4D97-AF65-F5344CB8AC3E}">
        <p14:creationId xmlns:p14="http://schemas.microsoft.com/office/powerpoint/2010/main" val="2993218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sz="1200" kern="1200" dirty="0">
                <a:solidFill>
                  <a:schemeClr val="tx1"/>
                </a:solidFill>
                <a:effectLst/>
                <a:latin typeface="+mn-lt"/>
                <a:ea typeface="MS PGothic" panose="020B0600070205080204" pitchFamily="34" charset="-128"/>
                <a:cs typeface="ＭＳ Ｐゴシック"/>
              </a:rPr>
              <a:t>We invite subjects meeting all of the following inclusion criteria to participate in the study:</a:t>
            </a:r>
            <a:endParaRPr lang="en-CA" sz="1100" kern="1200" dirty="0">
              <a:solidFill>
                <a:schemeClr val="tx1"/>
              </a:solidFill>
              <a:effectLst/>
              <a:latin typeface="+mn-lt"/>
              <a:ea typeface="MS PGothic" panose="020B0600070205080204" pitchFamily="34" charset="-128"/>
              <a:cs typeface="ＭＳ Ｐゴシック"/>
            </a:endParaRPr>
          </a:p>
          <a:p>
            <a:pPr lvl="0"/>
            <a:r>
              <a:rPr lang="en-CA" sz="1200" kern="1200" dirty="0">
                <a:solidFill>
                  <a:schemeClr val="tx1"/>
                </a:solidFill>
                <a:effectLst/>
                <a:latin typeface="+mn-lt"/>
                <a:ea typeface="MS PGothic" panose="020B0600070205080204" pitchFamily="34" charset="-128"/>
                <a:cs typeface="ＭＳ Ｐゴシック"/>
              </a:rPr>
              <a:t>Health care professionals (physicians, NPs, RNs, midwives) providing abortion care who have completed their professional training (school, residency, fellowship)</a:t>
            </a:r>
            <a:endParaRPr lang="en-CA" sz="1100" kern="1200" dirty="0">
              <a:solidFill>
                <a:schemeClr val="tx1"/>
              </a:solidFill>
              <a:effectLst/>
              <a:latin typeface="+mn-lt"/>
              <a:ea typeface="MS PGothic" panose="020B0600070205080204" pitchFamily="34" charset="-128"/>
              <a:cs typeface="ＭＳ Ｐゴシック"/>
            </a:endParaRPr>
          </a:p>
          <a:p>
            <a:pPr lvl="0"/>
            <a:r>
              <a:rPr lang="en-CA" sz="1200" kern="1200" dirty="0">
                <a:solidFill>
                  <a:schemeClr val="tx1"/>
                </a:solidFill>
                <a:effectLst/>
                <a:latin typeface="+mn-lt"/>
                <a:ea typeface="MS PGothic" panose="020B0600070205080204" pitchFamily="34" charset="-128"/>
                <a:cs typeface="ＭＳ Ｐゴシック"/>
              </a:rPr>
              <a:t>Abortion service administrators</a:t>
            </a:r>
            <a:r>
              <a:rPr lang="en-CA" sz="800" kern="1200" dirty="0">
                <a:solidFill>
                  <a:schemeClr val="tx1"/>
                </a:solidFill>
                <a:effectLst/>
                <a:latin typeface="+mn-lt"/>
                <a:ea typeface="MS PGothic" panose="020B0600070205080204" pitchFamily="34" charset="-128"/>
                <a:cs typeface="ＭＳ Ｐゴシック"/>
              </a:rPr>
              <a:t> </a:t>
            </a:r>
            <a:r>
              <a:rPr lang="en-CA" sz="1200" kern="1200" dirty="0">
                <a:solidFill>
                  <a:schemeClr val="tx1"/>
                </a:solidFill>
                <a:effectLst/>
                <a:latin typeface="+mn-lt"/>
                <a:ea typeface="MS PGothic" panose="020B0600070205080204" pitchFamily="34" charset="-128"/>
                <a:cs typeface="ＭＳ Ｐゴシック"/>
              </a:rPr>
              <a:t> (such program manager or medical director or operation leads)</a:t>
            </a:r>
            <a:endParaRPr lang="en-CA" sz="1100" kern="1200" dirty="0">
              <a:solidFill>
                <a:schemeClr val="tx1"/>
              </a:solidFill>
              <a:effectLst/>
              <a:latin typeface="+mn-lt"/>
              <a:ea typeface="MS PGothic" panose="020B0600070205080204" pitchFamily="34" charset="-128"/>
              <a:cs typeface="ＭＳ Ｐゴシック"/>
            </a:endParaRPr>
          </a:p>
          <a:p>
            <a:r>
              <a:rPr lang="en-CA" sz="1200" kern="1200" dirty="0">
                <a:solidFill>
                  <a:schemeClr val="tx1"/>
                </a:solidFill>
                <a:effectLst/>
                <a:latin typeface="+mn-lt"/>
                <a:ea typeface="MS PGothic" panose="020B0600070205080204" pitchFamily="34" charset="-128"/>
                <a:cs typeface="ＭＳ Ｐゴシック"/>
              </a:rPr>
              <a:t>AND </a:t>
            </a:r>
            <a:endParaRPr lang="en-CA" sz="1100" kern="1200" dirty="0">
              <a:solidFill>
                <a:schemeClr val="tx1"/>
              </a:solidFill>
              <a:effectLst/>
              <a:latin typeface="+mn-lt"/>
              <a:ea typeface="MS PGothic" panose="020B0600070205080204" pitchFamily="34" charset="-128"/>
              <a:cs typeface="ＭＳ Ｐゴシック"/>
            </a:endParaRPr>
          </a:p>
          <a:p>
            <a:pPr lvl="0"/>
            <a:r>
              <a:rPr lang="en-CA" sz="1200" kern="1200" dirty="0">
                <a:solidFill>
                  <a:schemeClr val="tx1"/>
                </a:solidFill>
                <a:effectLst/>
                <a:latin typeface="+mn-lt"/>
                <a:ea typeface="MS PGothic" panose="020B0600070205080204" pitchFamily="34" charset="-128"/>
                <a:cs typeface="ＭＳ Ｐゴシック"/>
              </a:rPr>
              <a:t>having provided abortion care in 2019, as described below:</a:t>
            </a:r>
            <a:endParaRPr lang="en-CA" sz="1100" kern="1200" dirty="0">
              <a:solidFill>
                <a:schemeClr val="tx1"/>
              </a:solidFill>
              <a:effectLst/>
              <a:latin typeface="+mn-lt"/>
              <a:ea typeface="MS PGothic" panose="020B0600070205080204" pitchFamily="34" charset="-128"/>
              <a:cs typeface="ＭＳ Ｐゴシック"/>
            </a:endParaRPr>
          </a:p>
          <a:p>
            <a:pPr lvl="1"/>
            <a:r>
              <a:rPr lang="en-CA" sz="1200" kern="1200" dirty="0">
                <a:solidFill>
                  <a:schemeClr val="tx1"/>
                </a:solidFill>
                <a:effectLst/>
                <a:latin typeface="+mn-lt"/>
                <a:ea typeface="MS PGothic" panose="020B0600070205080204" pitchFamily="34" charset="-128"/>
                <a:cs typeface="ＭＳ Ｐゴシック"/>
              </a:rPr>
              <a:t>having prescribed at least one first trimester medical abortion functioning as either an independent MRP (most responsible provider), under medical directive or with physician collaborative agreement	</a:t>
            </a:r>
            <a:endParaRPr lang="en-CA" sz="1100" kern="1200" dirty="0">
              <a:solidFill>
                <a:schemeClr val="tx1"/>
              </a:solidFill>
              <a:effectLst/>
              <a:latin typeface="+mn-lt"/>
              <a:ea typeface="MS PGothic" panose="020B0600070205080204" pitchFamily="34" charset="-128"/>
              <a:cs typeface="ＭＳ Ｐゴシック"/>
            </a:endParaRPr>
          </a:p>
          <a:p>
            <a:r>
              <a:rPr lang="en-CA" sz="1200" kern="1200" dirty="0">
                <a:solidFill>
                  <a:schemeClr val="tx1"/>
                </a:solidFill>
                <a:effectLst/>
                <a:latin typeface="+mn-lt"/>
                <a:ea typeface="MS PGothic" panose="020B0600070205080204" pitchFamily="34" charset="-128"/>
                <a:cs typeface="ＭＳ Ｐゴシック"/>
              </a:rPr>
              <a:t>OR</a:t>
            </a:r>
            <a:endParaRPr lang="en-CA" sz="1100" kern="1200" dirty="0">
              <a:solidFill>
                <a:schemeClr val="tx1"/>
              </a:solidFill>
              <a:effectLst/>
              <a:latin typeface="+mn-lt"/>
              <a:ea typeface="MS PGothic" panose="020B0600070205080204" pitchFamily="34" charset="-128"/>
              <a:cs typeface="ＭＳ Ｐゴシック"/>
            </a:endParaRPr>
          </a:p>
          <a:p>
            <a:pPr lvl="1"/>
            <a:r>
              <a:rPr lang="en-CA" sz="1200" kern="1200" dirty="0">
                <a:solidFill>
                  <a:schemeClr val="tx1"/>
                </a:solidFill>
                <a:effectLst/>
                <a:latin typeface="+mn-lt"/>
                <a:ea typeface="MS PGothic" panose="020B0600070205080204" pitchFamily="34" charset="-128"/>
                <a:cs typeface="ＭＳ Ｐゴシック"/>
              </a:rPr>
              <a:t>having performed at least one surgical abortion</a:t>
            </a:r>
            <a:endParaRPr lang="en-CA" sz="1100" kern="1200" dirty="0">
              <a:solidFill>
                <a:schemeClr val="tx1"/>
              </a:solidFill>
              <a:effectLst/>
              <a:latin typeface="+mn-lt"/>
              <a:ea typeface="MS PGothic" panose="020B0600070205080204" pitchFamily="34" charset="-128"/>
              <a:cs typeface="ＭＳ Ｐゴシック"/>
            </a:endParaRPr>
          </a:p>
          <a:p>
            <a:r>
              <a:rPr lang="en-CA" sz="1200" kern="1200" dirty="0">
                <a:solidFill>
                  <a:schemeClr val="tx1"/>
                </a:solidFill>
                <a:effectLst/>
                <a:latin typeface="+mn-lt"/>
                <a:ea typeface="MS PGothic" panose="020B0600070205080204" pitchFamily="34" charset="-128"/>
                <a:cs typeface="ＭＳ Ｐゴシック"/>
              </a:rPr>
              <a:t>OR</a:t>
            </a:r>
            <a:endParaRPr lang="en-CA" sz="1100" kern="1200" dirty="0">
              <a:solidFill>
                <a:schemeClr val="tx1"/>
              </a:solidFill>
              <a:effectLst/>
              <a:latin typeface="+mn-lt"/>
              <a:ea typeface="MS PGothic" panose="020B0600070205080204" pitchFamily="34" charset="-128"/>
              <a:cs typeface="ＭＳ Ｐゴシック"/>
            </a:endParaRPr>
          </a:p>
          <a:p>
            <a:pPr lvl="1"/>
            <a:r>
              <a:rPr lang="en-CA" sz="1200" kern="1200" dirty="0">
                <a:solidFill>
                  <a:schemeClr val="tx1"/>
                </a:solidFill>
                <a:effectLst/>
                <a:latin typeface="+mn-lt"/>
                <a:ea typeface="MS PGothic" panose="020B0600070205080204" pitchFamily="34" charset="-128"/>
                <a:cs typeface="ＭＳ Ｐゴシック"/>
              </a:rPr>
              <a:t>having provided at least one second or third trimester medical abortion functioning as an independent MRP (most responsible provider)</a:t>
            </a:r>
            <a:endParaRPr lang="en-CA" sz="1100" kern="1200" dirty="0">
              <a:solidFill>
                <a:schemeClr val="tx1"/>
              </a:solidFill>
              <a:effectLst/>
              <a:latin typeface="+mn-lt"/>
              <a:ea typeface="MS PGothic" panose="020B0600070205080204" pitchFamily="34" charset="-128"/>
              <a:cs typeface="ＭＳ Ｐゴシック"/>
            </a:endParaRPr>
          </a:p>
          <a:p>
            <a:r>
              <a:rPr lang="en-CA" sz="1200" kern="1200" dirty="0">
                <a:solidFill>
                  <a:schemeClr val="tx1"/>
                </a:solidFill>
                <a:effectLst/>
                <a:latin typeface="+mn-lt"/>
                <a:ea typeface="MS PGothic" panose="020B0600070205080204" pitchFamily="34" charset="-128"/>
                <a:cs typeface="ＭＳ Ｐゴシック"/>
              </a:rPr>
              <a:t>OR</a:t>
            </a:r>
            <a:endParaRPr lang="en-CA" sz="1100" kern="1200" dirty="0">
              <a:solidFill>
                <a:schemeClr val="tx1"/>
              </a:solidFill>
              <a:effectLst/>
              <a:latin typeface="+mn-lt"/>
              <a:ea typeface="MS PGothic" panose="020B0600070205080204" pitchFamily="34" charset="-128"/>
              <a:cs typeface="ＭＳ Ｐゴシック"/>
            </a:endParaRPr>
          </a:p>
          <a:p>
            <a:pPr lvl="1"/>
            <a:r>
              <a:rPr lang="en-CA" sz="1200" kern="1200" dirty="0">
                <a:solidFill>
                  <a:schemeClr val="tx1"/>
                </a:solidFill>
                <a:effectLst/>
                <a:latin typeface="+mn-lt"/>
                <a:ea typeface="MS PGothic" panose="020B0600070205080204" pitchFamily="34" charset="-128"/>
                <a:cs typeface="ＭＳ Ｐゴシック"/>
              </a:rPr>
              <a:t>providing administrative support for abortion services</a:t>
            </a:r>
            <a:endParaRPr lang="en-CA" sz="1100" kern="1200" dirty="0">
              <a:solidFill>
                <a:schemeClr val="tx1"/>
              </a:solidFill>
              <a:effectLst/>
              <a:latin typeface="+mn-lt"/>
              <a:ea typeface="MS PGothic" panose="020B0600070205080204" pitchFamily="34" charset="-128"/>
              <a:cs typeface="ＭＳ Ｐゴシック"/>
            </a:endParaRPr>
          </a:p>
          <a:p>
            <a:r>
              <a:rPr lang="en-CA" sz="1200" kern="1200" dirty="0">
                <a:solidFill>
                  <a:schemeClr val="tx1"/>
                </a:solidFill>
                <a:effectLst/>
                <a:latin typeface="+mn-lt"/>
                <a:ea typeface="MS PGothic" panose="020B0600070205080204" pitchFamily="34" charset="-128"/>
                <a:cs typeface="ＭＳ Ｐゴシック"/>
              </a:rPr>
              <a:t>AND</a:t>
            </a:r>
            <a:endParaRPr lang="en-CA" sz="1100" kern="1200" dirty="0">
              <a:solidFill>
                <a:schemeClr val="tx1"/>
              </a:solidFill>
              <a:effectLst/>
              <a:latin typeface="+mn-lt"/>
              <a:ea typeface="MS PGothic" panose="020B0600070205080204" pitchFamily="34" charset="-128"/>
              <a:cs typeface="ＭＳ Ｐゴシック"/>
            </a:endParaRPr>
          </a:p>
          <a:p>
            <a:pPr lvl="0"/>
            <a:r>
              <a:rPr lang="en-CA" sz="1200" kern="1200" dirty="0">
                <a:solidFill>
                  <a:schemeClr val="tx1"/>
                </a:solidFill>
                <a:effectLst/>
                <a:latin typeface="+mn-lt"/>
                <a:ea typeface="MS PGothic" panose="020B0600070205080204" pitchFamily="34" charset="-128"/>
                <a:cs typeface="ＭＳ Ｐゴシック"/>
              </a:rPr>
              <a:t>providing abortion care for a live embryo/fetus/pregnancy rather than managing  a miscarriage or intrauterine fetal demise</a:t>
            </a:r>
            <a:endParaRPr lang="en-CA" sz="1100" kern="1200" dirty="0">
              <a:solidFill>
                <a:schemeClr val="tx1"/>
              </a:solidFill>
              <a:effectLst/>
              <a:latin typeface="+mn-lt"/>
              <a:ea typeface="MS PGothic" panose="020B0600070205080204" pitchFamily="34" charset="-128"/>
              <a:cs typeface="ＭＳ Ｐゴシック"/>
            </a:endParaRPr>
          </a:p>
          <a:p>
            <a:r>
              <a:rPr lang="en-CA" sz="1200" kern="1200" dirty="0">
                <a:solidFill>
                  <a:schemeClr val="tx1"/>
                </a:solidFill>
                <a:effectLst/>
                <a:latin typeface="+mn-lt"/>
                <a:ea typeface="MS PGothic" panose="020B0600070205080204" pitchFamily="34" charset="-128"/>
                <a:cs typeface="ＭＳ Ｐゴシック"/>
              </a:rPr>
              <a:t>AND</a:t>
            </a:r>
            <a:endParaRPr lang="en-CA" sz="1100" kern="1200" dirty="0">
              <a:solidFill>
                <a:schemeClr val="tx1"/>
              </a:solidFill>
              <a:effectLst/>
              <a:latin typeface="+mn-lt"/>
              <a:ea typeface="MS PGothic" panose="020B0600070205080204" pitchFamily="34" charset="-128"/>
              <a:cs typeface="ＭＳ Ｐゴシック"/>
            </a:endParaRPr>
          </a:p>
          <a:p>
            <a:r>
              <a:rPr lang="en-CA" sz="1200" kern="1200" dirty="0">
                <a:solidFill>
                  <a:schemeClr val="tx1"/>
                </a:solidFill>
                <a:effectLst/>
                <a:latin typeface="+mn-lt"/>
                <a:ea typeface="MS PGothic" panose="020B0600070205080204" pitchFamily="34" charset="-128"/>
                <a:cs typeface="ＭＳ Ｐゴシック"/>
              </a:rPr>
              <a:t>Able to read and write in English or French </a:t>
            </a:r>
            <a:endParaRPr lang="en-CA" sz="1100" kern="1200" dirty="0">
              <a:solidFill>
                <a:schemeClr val="tx1"/>
              </a:solidFill>
              <a:effectLst/>
              <a:latin typeface="+mn-lt"/>
              <a:ea typeface="MS PGothic" panose="020B0600070205080204" pitchFamily="34" charset="-128"/>
              <a:cs typeface="ＭＳ Ｐゴシック"/>
            </a:endParaRPr>
          </a:p>
          <a:p>
            <a:r>
              <a:rPr lang="en-CA" sz="1050" kern="1200" dirty="0">
                <a:solidFill>
                  <a:schemeClr val="tx1"/>
                </a:solidFill>
                <a:effectLst/>
                <a:latin typeface="+mn-lt"/>
                <a:ea typeface="MS PGothic" panose="020B0600070205080204" pitchFamily="34" charset="-128"/>
                <a:cs typeface="ＭＳ Ｐゴシック"/>
              </a:rPr>
              <a:t> </a:t>
            </a:r>
            <a:r>
              <a:rPr lang="en-CA" sz="1200" kern="1200" dirty="0">
                <a:solidFill>
                  <a:schemeClr val="tx1"/>
                </a:solidFill>
                <a:effectLst/>
                <a:latin typeface="+mn-lt"/>
                <a:ea typeface="MS PGothic" panose="020B0600070205080204" pitchFamily="34" charset="-128"/>
                <a:cs typeface="ＭＳ Ｐゴシック"/>
              </a:rPr>
              <a:t>To which degree do we need to explain how inclusive this will be?</a:t>
            </a:r>
          </a:p>
        </p:txBody>
      </p:sp>
      <p:sp>
        <p:nvSpPr>
          <p:cNvPr id="4" name="Slide Number Placeholder 3"/>
          <p:cNvSpPr>
            <a:spLocks noGrp="1"/>
          </p:cNvSpPr>
          <p:nvPr>
            <p:ph type="sldNum" sz="quarter" idx="10"/>
          </p:nvPr>
        </p:nvSpPr>
        <p:spPr/>
        <p:txBody>
          <a:bodyPr/>
          <a:lstStyle/>
          <a:p>
            <a:fld id="{38F64B7F-456E-4132-816A-44BEFB1942C9}" type="slidenum">
              <a:rPr lang="en-US" smtClean="0"/>
              <a:t>11</a:t>
            </a:fld>
            <a:endParaRPr lang="en-US"/>
          </a:p>
        </p:txBody>
      </p:sp>
    </p:spTree>
    <p:extLst>
      <p:ext uri="{BB962C8B-B14F-4D97-AF65-F5344CB8AC3E}">
        <p14:creationId xmlns:p14="http://schemas.microsoft.com/office/powerpoint/2010/main" val="4136574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a:defRPr/>
            </a:pPr>
            <a:fld id="{DCB7C3FE-2F55-0947-8B08-70AEBCAA8686}" type="slidenum">
              <a:rPr lang="en-US" altLang="en-US" smtClean="0"/>
              <a:pPr>
                <a:defRPr/>
              </a:pPr>
              <a:t>12</a:t>
            </a:fld>
            <a:endParaRPr lang="en-US" altLang="en-US"/>
          </a:p>
        </p:txBody>
      </p:sp>
    </p:spTree>
    <p:extLst>
      <p:ext uri="{BB962C8B-B14F-4D97-AF65-F5344CB8AC3E}">
        <p14:creationId xmlns:p14="http://schemas.microsoft.com/office/powerpoint/2010/main" val="3000505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CA" sz="1200" kern="1200" dirty="0">
                <a:solidFill>
                  <a:schemeClr val="tx1"/>
                </a:solidFill>
                <a:effectLst/>
                <a:latin typeface="+mn-lt"/>
                <a:ea typeface="MS PGothic" panose="020B0600070205080204" pitchFamily="34" charset="-128"/>
                <a:cs typeface="ＭＳ Ｐゴシック"/>
              </a:rPr>
              <a:t>We started with a revision of the 2012 survey instrument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CA" sz="1200" kern="1200" dirty="0">
              <a:solidFill>
                <a:schemeClr val="tx1"/>
              </a:solidFill>
              <a:effectLst/>
              <a:latin typeface="+mn-lt"/>
              <a:ea typeface="MS PGothic" panose="020B0600070205080204" pitchFamily="34" charset="-128"/>
              <a:cs typeface="ＭＳ Ｐゴシック"/>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CA" sz="1200" kern="1200" dirty="0">
                <a:solidFill>
                  <a:schemeClr val="tx1"/>
                </a:solidFill>
                <a:effectLst/>
                <a:latin typeface="+mn-lt"/>
                <a:ea typeface="MS PGothic" panose="020B0600070205080204" pitchFamily="34" charset="-128"/>
                <a:cs typeface="ＭＳ Ｐゴシック"/>
              </a:rPr>
              <a:t>We held 7 expert group meetings and revised</a:t>
            </a:r>
            <a:r>
              <a:rPr lang="en-CA" sz="1200" kern="1200" baseline="0" dirty="0">
                <a:solidFill>
                  <a:schemeClr val="tx1"/>
                </a:solidFill>
                <a:effectLst/>
                <a:latin typeface="+mn-lt"/>
                <a:ea typeface="MS PGothic" panose="020B0600070205080204" pitchFamily="34" charset="-128"/>
                <a:cs typeface="ＭＳ Ｐゴシック"/>
              </a:rPr>
              <a:t> each clinical section and developed questions for midwives and nurses.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CA" sz="1200" kern="1200" baseline="0" dirty="0">
              <a:solidFill>
                <a:schemeClr val="tx1"/>
              </a:solidFill>
              <a:effectLst/>
              <a:latin typeface="+mn-lt"/>
              <a:ea typeface="MS PGothic" panose="020B0600070205080204" pitchFamily="34" charset="-128"/>
              <a:cs typeface="ＭＳ Ｐゴシック"/>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CA" sz="1200" kern="1200" baseline="0" dirty="0">
                <a:solidFill>
                  <a:schemeClr val="tx1"/>
                </a:solidFill>
                <a:effectLst/>
                <a:latin typeface="+mn-lt"/>
                <a:ea typeface="MS PGothic" panose="020B0600070205080204" pitchFamily="34" charset="-128"/>
                <a:cs typeface="ＭＳ Ｐゴシック"/>
              </a:rPr>
              <a:t>Survey instrument online in redcaps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CA" sz="1200" kern="1200" baseline="0" dirty="0">
              <a:solidFill>
                <a:schemeClr val="tx1"/>
              </a:solidFill>
              <a:effectLst/>
              <a:latin typeface="+mn-lt"/>
              <a:ea typeface="MS PGothic" panose="020B0600070205080204" pitchFamily="34" charset="-128"/>
              <a:cs typeface="ＭＳ Ｐゴシック"/>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CA" sz="1200" kern="1200" dirty="0">
                <a:solidFill>
                  <a:schemeClr val="tx1"/>
                </a:solidFill>
                <a:effectLst/>
                <a:latin typeface="+mn-lt"/>
                <a:ea typeface="MS PGothic" panose="020B0600070205080204" pitchFamily="34" charset="-128"/>
                <a:cs typeface="ＭＳ Ｐゴシック"/>
              </a:rPr>
              <a:t>Participants</a:t>
            </a:r>
            <a:r>
              <a:rPr lang="en-CA" sz="1200" kern="1200" baseline="0" dirty="0">
                <a:solidFill>
                  <a:schemeClr val="tx1"/>
                </a:solidFill>
                <a:effectLst/>
                <a:latin typeface="+mn-lt"/>
                <a:ea typeface="MS PGothic" panose="020B0600070205080204" pitchFamily="34" charset="-128"/>
                <a:cs typeface="ＭＳ Ｐゴシック"/>
              </a:rPr>
              <a:t> </a:t>
            </a:r>
            <a:r>
              <a:rPr lang="en-CA" sz="1200" kern="1200" dirty="0">
                <a:solidFill>
                  <a:schemeClr val="tx1"/>
                </a:solidFill>
                <a:effectLst/>
                <a:latin typeface="+mn-lt"/>
                <a:ea typeface="MS PGothic" panose="020B0600070205080204" pitchFamily="34" charset="-128"/>
                <a:cs typeface="ＭＳ Ｐゴシック"/>
              </a:rPr>
              <a:t>will only see the questions that apply to the services that you indicate you are providing. </a:t>
            </a:r>
          </a:p>
        </p:txBody>
      </p:sp>
      <p:sp>
        <p:nvSpPr>
          <p:cNvPr id="4" name="Slide Number Placeholder 3"/>
          <p:cNvSpPr>
            <a:spLocks noGrp="1"/>
          </p:cNvSpPr>
          <p:nvPr>
            <p:ph type="sldNum" sz="quarter" idx="10"/>
          </p:nvPr>
        </p:nvSpPr>
        <p:spPr/>
        <p:txBody>
          <a:bodyPr/>
          <a:lstStyle/>
          <a:p>
            <a:pPr>
              <a:defRPr/>
            </a:pPr>
            <a:fld id="{DCB7C3FE-2F55-0947-8B08-70AEBCAA8686}" type="slidenum">
              <a:rPr lang="en-US" altLang="en-US" smtClean="0"/>
              <a:pPr>
                <a:defRPr/>
              </a:pPr>
              <a:t>13</a:t>
            </a:fld>
            <a:endParaRPr lang="en-US" altLang="en-US"/>
          </a:p>
        </p:txBody>
      </p:sp>
    </p:spTree>
    <p:extLst>
      <p:ext uri="{BB962C8B-B14F-4D97-AF65-F5344CB8AC3E}">
        <p14:creationId xmlns:p14="http://schemas.microsoft.com/office/powerpoint/2010/main" val="730862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AF5DF66C-6021-9D4C-97BD-B7235D48DE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6F1E69C7-1E44-844C-8C41-A3ACD19B5A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r>
              <a:rPr lang="en-CA" sz="1200" kern="1200" dirty="0">
                <a:solidFill>
                  <a:schemeClr val="tx1"/>
                </a:solidFill>
                <a:effectLst/>
                <a:latin typeface="+mn-lt"/>
                <a:ea typeface="MS PGothic" panose="020B0600070205080204" pitchFamily="34" charset="-128"/>
                <a:cs typeface="ＭＳ Ｐゴシック"/>
              </a:rPr>
              <a:t>One of the challenges will be to identify al</a:t>
            </a:r>
            <a:r>
              <a:rPr lang="en-CA" sz="1200" kern="1200" baseline="0" dirty="0">
                <a:solidFill>
                  <a:schemeClr val="tx1"/>
                </a:solidFill>
                <a:effectLst/>
                <a:latin typeface="+mn-lt"/>
                <a:ea typeface="MS PGothic" panose="020B0600070205080204" pitchFamily="34" charset="-128"/>
                <a:cs typeface="ＭＳ Ｐゴシック"/>
              </a:rPr>
              <a:t>l health care professionals providing abortion care in Canada. And in fact we do not know the denominator. We aim to include health care professionals who provide e.g. medical abortion as part of their general practice, maternal fetal medicine specialists who provide 2</a:t>
            </a:r>
            <a:r>
              <a:rPr lang="en-CA" sz="1200" kern="1200" baseline="30000" dirty="0">
                <a:solidFill>
                  <a:schemeClr val="tx1"/>
                </a:solidFill>
                <a:effectLst/>
                <a:latin typeface="+mn-lt"/>
                <a:ea typeface="MS PGothic" panose="020B0600070205080204" pitchFamily="34" charset="-128"/>
                <a:cs typeface="ＭＳ Ｐゴシック"/>
              </a:rPr>
              <a:t>nd</a:t>
            </a:r>
            <a:r>
              <a:rPr lang="en-CA" sz="1200" kern="1200" baseline="0" dirty="0">
                <a:solidFill>
                  <a:schemeClr val="tx1"/>
                </a:solidFill>
                <a:effectLst/>
                <a:latin typeface="+mn-lt"/>
                <a:ea typeface="MS PGothic" panose="020B0600070205080204" pitchFamily="34" charset="-128"/>
                <a:cs typeface="ＭＳ Ｐゴシック"/>
              </a:rPr>
              <a:t> /3</a:t>
            </a:r>
            <a:r>
              <a:rPr lang="en-CA" sz="1200" kern="1200" baseline="30000" dirty="0">
                <a:solidFill>
                  <a:schemeClr val="tx1"/>
                </a:solidFill>
                <a:effectLst/>
                <a:latin typeface="+mn-lt"/>
                <a:ea typeface="MS PGothic" panose="020B0600070205080204" pitchFamily="34" charset="-128"/>
                <a:cs typeface="ＭＳ Ｐゴシック"/>
              </a:rPr>
              <a:t>rd</a:t>
            </a:r>
            <a:r>
              <a:rPr lang="en-CA" sz="1200" kern="1200" baseline="0" dirty="0">
                <a:solidFill>
                  <a:schemeClr val="tx1"/>
                </a:solidFill>
                <a:effectLst/>
                <a:latin typeface="+mn-lt"/>
                <a:ea typeface="MS PGothic" panose="020B0600070205080204" pitchFamily="34" charset="-128"/>
                <a:cs typeface="ＭＳ Ｐゴシック"/>
              </a:rPr>
              <a:t> trimester medical abortion, /labour induction, nurses and midwives all of whom might not consider themselves explicitly as “abortion providers” and hence will not be members of abortion related organizations such as NAF. We further aim to recruit the physicians who consider themselves more explicitly as abortion providers and who will be easier to reach through organizations such as NAF or Action Canada. We therefore are collaborating with multiple professional organizations some of which are shows on this slide, who we have asked to advertise our survey link to their membership via email, internet or conferences, etc. </a:t>
            </a:r>
          </a:p>
          <a:p>
            <a:endParaRPr lang="en-CA" sz="1200" kern="1200" dirty="0">
              <a:solidFill>
                <a:schemeClr val="tx1"/>
              </a:solidFill>
              <a:effectLst/>
              <a:latin typeface="+mn-lt"/>
              <a:ea typeface="MS PGothic" panose="020B0600070205080204" pitchFamily="34" charset="-128"/>
              <a:cs typeface="ＭＳ Ｐゴシック"/>
            </a:endParaRPr>
          </a:p>
          <a:p>
            <a:endParaRPr lang="en-CA" sz="1200" kern="1200" dirty="0">
              <a:solidFill>
                <a:schemeClr val="tx1"/>
              </a:solidFill>
              <a:effectLst/>
              <a:latin typeface="+mn-lt"/>
              <a:ea typeface="MS PGothic" panose="020B0600070205080204" pitchFamily="34" charset="-128"/>
              <a:cs typeface="ＭＳ Ｐゴシック"/>
            </a:endParaRPr>
          </a:p>
          <a:p>
            <a:r>
              <a:rPr lang="en-CA" sz="1200" kern="1200" dirty="0">
                <a:solidFill>
                  <a:schemeClr val="tx1"/>
                </a:solidFill>
                <a:effectLst/>
                <a:latin typeface="+mn-lt"/>
                <a:ea typeface="MS PGothic" panose="020B0600070205080204" pitchFamily="34" charset="-128"/>
                <a:cs typeface="ＭＳ Ｐゴシック"/>
              </a:rPr>
              <a:t>College of Family Physicians Canada (CFPC)</a:t>
            </a:r>
          </a:p>
          <a:p>
            <a:r>
              <a:rPr lang="en-CA" sz="1200" kern="1200" dirty="0">
                <a:solidFill>
                  <a:schemeClr val="tx1"/>
                </a:solidFill>
                <a:effectLst/>
                <a:latin typeface="+mn-lt"/>
                <a:ea typeface="MS PGothic" panose="020B0600070205080204" pitchFamily="34" charset="-128"/>
                <a:cs typeface="ＭＳ Ｐゴシック"/>
              </a:rPr>
              <a:t>CFPC Québec Branch</a:t>
            </a:r>
          </a:p>
          <a:p>
            <a:r>
              <a:rPr lang="en-CA" sz="1200" kern="1200" dirty="0">
                <a:solidFill>
                  <a:schemeClr val="tx1"/>
                </a:solidFill>
                <a:effectLst/>
                <a:latin typeface="+mn-lt"/>
                <a:ea typeface="MS PGothic" panose="020B0600070205080204" pitchFamily="34" charset="-128"/>
                <a:cs typeface="ＭＳ Ｐゴシック"/>
              </a:rPr>
              <a:t>Divisions of Family Practice</a:t>
            </a:r>
          </a:p>
          <a:p>
            <a:r>
              <a:rPr lang="en-CA" sz="1200" kern="1200" dirty="0">
                <a:solidFill>
                  <a:schemeClr val="tx1"/>
                </a:solidFill>
                <a:effectLst/>
                <a:latin typeface="+mn-lt"/>
                <a:ea typeface="MS PGothic" panose="020B0600070205080204" pitchFamily="34" charset="-128"/>
                <a:cs typeface="ＭＳ Ｐゴシック"/>
              </a:rPr>
              <a:t>Society of Obstetricians and Gynaecologists (SOGC)</a:t>
            </a:r>
          </a:p>
          <a:p>
            <a:r>
              <a:rPr lang="en-CA" sz="1200" kern="1200" dirty="0">
                <a:solidFill>
                  <a:schemeClr val="tx1"/>
                </a:solidFill>
                <a:effectLst/>
                <a:latin typeface="+mn-lt"/>
                <a:ea typeface="MS PGothic" panose="020B0600070205080204" pitchFamily="34" charset="-128"/>
                <a:cs typeface="ＭＳ Ｐゴシック"/>
              </a:rPr>
              <a:t>Maternal Fetal Medicine Program at Sunnybrook Research Institute</a:t>
            </a:r>
          </a:p>
          <a:p>
            <a:r>
              <a:rPr lang="en-CA" sz="1200" kern="1200" dirty="0">
                <a:solidFill>
                  <a:schemeClr val="tx1"/>
                </a:solidFill>
                <a:effectLst/>
                <a:latin typeface="+mn-lt"/>
                <a:ea typeface="MS PGothic" panose="020B0600070205080204" pitchFamily="34" charset="-128"/>
                <a:cs typeface="ＭＳ Ｐゴシック"/>
              </a:rPr>
              <a:t>Society of Family Planning</a:t>
            </a:r>
          </a:p>
          <a:p>
            <a:r>
              <a:rPr lang="en-CA" sz="1200" kern="1200" dirty="0" err="1">
                <a:solidFill>
                  <a:schemeClr val="tx1"/>
                </a:solidFill>
                <a:effectLst/>
                <a:latin typeface="+mn-lt"/>
                <a:ea typeface="MS PGothic" panose="020B0600070205080204" pitchFamily="34" charset="-128"/>
                <a:cs typeface="ＭＳ Ｐゴシック"/>
              </a:rPr>
              <a:t>Comité</a:t>
            </a:r>
            <a:r>
              <a:rPr lang="en-CA" sz="1200" kern="1200" dirty="0">
                <a:solidFill>
                  <a:schemeClr val="tx1"/>
                </a:solidFill>
                <a:effectLst/>
                <a:latin typeface="+mn-lt"/>
                <a:ea typeface="MS PGothic" panose="020B0600070205080204" pitchFamily="34" charset="-128"/>
                <a:cs typeface="ＭＳ Ｐゴシック"/>
              </a:rPr>
              <a:t> de vigilance sur </a:t>
            </a:r>
            <a:r>
              <a:rPr lang="en-CA" sz="1200" kern="1200" dirty="0" err="1">
                <a:solidFill>
                  <a:schemeClr val="tx1"/>
                </a:solidFill>
                <a:effectLst/>
                <a:latin typeface="+mn-lt"/>
                <a:ea typeface="MS PGothic" panose="020B0600070205080204" pitchFamily="34" charset="-128"/>
                <a:cs typeface="ＭＳ Ｐゴシック"/>
              </a:rPr>
              <a:t>l'avortement</a:t>
            </a:r>
            <a:r>
              <a:rPr lang="en-CA" sz="1200" kern="1200" dirty="0">
                <a:solidFill>
                  <a:schemeClr val="tx1"/>
                </a:solidFill>
                <a:effectLst/>
                <a:latin typeface="+mn-lt"/>
                <a:ea typeface="MS PGothic" panose="020B0600070205080204" pitchFamily="34" charset="-128"/>
                <a:cs typeface="ＭＳ Ｐゴシック"/>
              </a:rPr>
              <a:t>, la </a:t>
            </a:r>
            <a:r>
              <a:rPr lang="en-CA" sz="1200" kern="1200" dirty="0" err="1">
                <a:solidFill>
                  <a:schemeClr val="tx1"/>
                </a:solidFill>
                <a:effectLst/>
                <a:latin typeface="+mn-lt"/>
                <a:ea typeface="MS PGothic" panose="020B0600070205080204" pitchFamily="34" charset="-128"/>
                <a:cs typeface="ＭＳ Ｐゴシック"/>
              </a:rPr>
              <a:t>Fédération</a:t>
            </a:r>
            <a:r>
              <a:rPr lang="en-CA" sz="1200" kern="1200" dirty="0">
                <a:solidFill>
                  <a:schemeClr val="tx1"/>
                </a:solidFill>
                <a:effectLst/>
                <a:latin typeface="+mn-lt"/>
                <a:ea typeface="MS PGothic" panose="020B0600070205080204" pitchFamily="34" charset="-128"/>
                <a:cs typeface="ＭＳ Ｐゴシック"/>
              </a:rPr>
              <a:t> du Québec pour le planning des naissances (FQPN) </a:t>
            </a:r>
          </a:p>
          <a:p>
            <a:r>
              <a:rPr lang="en-CA" sz="1200" kern="1200" dirty="0">
                <a:solidFill>
                  <a:schemeClr val="tx1"/>
                </a:solidFill>
                <a:effectLst/>
                <a:latin typeface="+mn-lt"/>
                <a:ea typeface="MS PGothic" panose="020B0600070205080204" pitchFamily="34" charset="-128"/>
                <a:cs typeface="ＭＳ Ｐゴシック"/>
              </a:rPr>
              <a:t>Association des </a:t>
            </a:r>
            <a:r>
              <a:rPr lang="en-CA" sz="1200" kern="1200" dirty="0" err="1">
                <a:solidFill>
                  <a:schemeClr val="tx1"/>
                </a:solidFill>
                <a:effectLst/>
                <a:latin typeface="+mn-lt"/>
                <a:ea typeface="MS PGothic" panose="020B0600070205080204" pitchFamily="34" charset="-128"/>
                <a:cs typeface="ＭＳ Ｐゴシック"/>
              </a:rPr>
              <a:t>obstétriciens</a:t>
            </a:r>
            <a:r>
              <a:rPr lang="en-CA" sz="1200" kern="1200" dirty="0">
                <a:solidFill>
                  <a:schemeClr val="tx1"/>
                </a:solidFill>
                <a:effectLst/>
                <a:latin typeface="+mn-lt"/>
                <a:ea typeface="MS PGothic" panose="020B0600070205080204" pitchFamily="34" charset="-128"/>
                <a:cs typeface="ＭＳ Ｐゴシック"/>
              </a:rPr>
              <a:t> et </a:t>
            </a:r>
            <a:r>
              <a:rPr lang="en-CA" sz="1200" kern="1200" dirty="0" err="1">
                <a:solidFill>
                  <a:schemeClr val="tx1"/>
                </a:solidFill>
                <a:effectLst/>
                <a:latin typeface="+mn-lt"/>
                <a:ea typeface="MS PGothic" panose="020B0600070205080204" pitchFamily="34" charset="-128"/>
                <a:cs typeface="ＭＳ Ｐゴシック"/>
              </a:rPr>
              <a:t>gynécologues</a:t>
            </a:r>
            <a:r>
              <a:rPr lang="en-CA" sz="1200" kern="1200" dirty="0">
                <a:solidFill>
                  <a:schemeClr val="tx1"/>
                </a:solidFill>
                <a:effectLst/>
                <a:latin typeface="+mn-lt"/>
                <a:ea typeface="MS PGothic" panose="020B0600070205080204" pitchFamily="34" charset="-128"/>
                <a:cs typeface="ＭＳ Ｐゴシック"/>
              </a:rPr>
              <a:t> du Québec (AOGQ)</a:t>
            </a:r>
          </a:p>
          <a:p>
            <a:r>
              <a:rPr lang="en-CA" sz="1200" kern="1200" dirty="0">
                <a:solidFill>
                  <a:schemeClr val="tx1"/>
                </a:solidFill>
                <a:effectLst/>
                <a:latin typeface="+mn-lt"/>
                <a:ea typeface="MS PGothic" panose="020B0600070205080204" pitchFamily="34" charset="-128"/>
                <a:cs typeface="ＭＳ Ｐゴシック"/>
              </a:rPr>
              <a:t>Committee of experts in family planning at the National Institute of Public Health of Quebec (NSPQ)</a:t>
            </a:r>
          </a:p>
          <a:p>
            <a:r>
              <a:rPr lang="en-CA" sz="1200" kern="1200" dirty="0">
                <a:solidFill>
                  <a:schemeClr val="tx1"/>
                </a:solidFill>
                <a:effectLst/>
                <a:latin typeface="+mn-lt"/>
                <a:ea typeface="MS PGothic" panose="020B0600070205080204" pitchFamily="34" charset="-128"/>
                <a:cs typeface="ＭＳ Ｐゴシック"/>
              </a:rPr>
              <a:t>Canadian Association of Midwives (CAM) </a:t>
            </a:r>
          </a:p>
          <a:p>
            <a:r>
              <a:rPr lang="en-CA" sz="1200" kern="1200" dirty="0">
                <a:solidFill>
                  <a:schemeClr val="tx1"/>
                </a:solidFill>
                <a:effectLst/>
                <a:latin typeface="+mn-lt"/>
                <a:ea typeface="MS PGothic" panose="020B0600070205080204" pitchFamily="34" charset="-128"/>
                <a:cs typeface="ＭＳ Ｐゴシック"/>
              </a:rPr>
              <a:t>Action Canada for Sexual Health &amp; Rights</a:t>
            </a:r>
          </a:p>
          <a:p>
            <a:r>
              <a:rPr lang="en-CA" sz="1200" kern="1200" dirty="0">
                <a:solidFill>
                  <a:schemeClr val="tx1"/>
                </a:solidFill>
                <a:effectLst/>
                <a:latin typeface="+mn-lt"/>
                <a:ea typeface="MS PGothic" panose="020B0600070205080204" pitchFamily="34" charset="-128"/>
                <a:cs typeface="ＭＳ Ｐゴシック"/>
              </a:rPr>
              <a:t>Nurse Practitioner Association of Canada (NPAC)</a:t>
            </a:r>
          </a:p>
          <a:p>
            <a:r>
              <a:rPr lang="en-CA" sz="1200" kern="1200" dirty="0">
                <a:solidFill>
                  <a:schemeClr val="tx1"/>
                </a:solidFill>
                <a:effectLst/>
                <a:latin typeface="+mn-lt"/>
                <a:ea typeface="MS PGothic" panose="020B0600070205080204" pitchFamily="34" charset="-128"/>
                <a:cs typeface="ＭＳ Ｐゴシック"/>
              </a:rPr>
              <a:t>Provincial NP Associations</a:t>
            </a:r>
          </a:p>
          <a:p>
            <a:r>
              <a:rPr lang="en-CA" sz="1200" kern="1200" dirty="0">
                <a:solidFill>
                  <a:schemeClr val="tx1"/>
                </a:solidFill>
                <a:effectLst/>
                <a:latin typeface="+mn-lt"/>
                <a:ea typeface="MS PGothic" panose="020B0600070205080204" pitchFamily="34" charset="-128"/>
                <a:cs typeface="ＭＳ Ｐゴシック"/>
              </a:rPr>
              <a:t>NP Association of Ontario (NPAO)</a:t>
            </a:r>
          </a:p>
          <a:p>
            <a:r>
              <a:rPr lang="en-CA" sz="1200" kern="1200" dirty="0">
                <a:solidFill>
                  <a:schemeClr val="tx1"/>
                </a:solidFill>
                <a:effectLst/>
                <a:latin typeface="+mn-lt"/>
                <a:ea typeface="MS PGothic" panose="020B0600070205080204" pitchFamily="34" charset="-128"/>
                <a:cs typeface="ＭＳ Ｐゴシック"/>
              </a:rPr>
              <a:t>RN Association of Ontario (RNAO)</a:t>
            </a:r>
          </a:p>
          <a:p>
            <a:r>
              <a:rPr lang="en-CA" sz="1200" kern="1200" dirty="0">
                <a:solidFill>
                  <a:schemeClr val="tx1"/>
                </a:solidFill>
                <a:effectLst/>
                <a:latin typeface="+mn-lt"/>
                <a:ea typeface="MS PGothic" panose="020B0600070205080204" pitchFamily="34" charset="-128"/>
                <a:cs typeface="ＭＳ Ｐゴシック"/>
              </a:rPr>
              <a:t>College of Nurses of Ontario</a:t>
            </a:r>
          </a:p>
          <a:p>
            <a:r>
              <a:rPr lang="en-CA" sz="1200" kern="1200" dirty="0">
                <a:solidFill>
                  <a:schemeClr val="tx1"/>
                </a:solidFill>
                <a:effectLst/>
                <a:latin typeface="+mn-lt"/>
                <a:ea typeface="MS PGothic" panose="020B0600070205080204" pitchFamily="34" charset="-128"/>
                <a:cs typeface="ＭＳ Ｐゴシック"/>
              </a:rPr>
              <a:t>Canadian Nurses Association (CNA)</a:t>
            </a:r>
          </a:p>
        </p:txBody>
      </p:sp>
      <p:sp>
        <p:nvSpPr>
          <p:cNvPr id="25603" name="Slide Number Placeholder 3">
            <a:extLst>
              <a:ext uri="{FF2B5EF4-FFF2-40B4-BE49-F238E27FC236}">
                <a16:creationId xmlns:a16="http://schemas.microsoft.com/office/drawing/2014/main" id="{BD0ADE74-2E8A-CC4A-8996-ECFABB2F49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23C90DB-16F8-484D-A8F5-DC1A28AF16C9}" type="slidenum">
              <a:rPr lang="en-US" altLang="en-US" sz="1200" smtClean="0">
                <a:latin typeface="Calibri" panose="020F0502020204030204" pitchFamily="34" charset="0"/>
              </a:rPr>
              <a:pPr/>
              <a:t>14</a:t>
            </a:fld>
            <a:endParaRPr lang="en-US" altLang="en-US" sz="1200">
              <a:latin typeface="Calibri" panose="020F0502020204030204" pitchFamily="34" charset="0"/>
            </a:endParaRPr>
          </a:p>
        </p:txBody>
      </p:sp>
    </p:spTree>
    <p:extLst>
      <p:ext uri="{BB962C8B-B14F-4D97-AF65-F5344CB8AC3E}">
        <p14:creationId xmlns:p14="http://schemas.microsoft.com/office/powerpoint/2010/main" val="1263612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S PGothic" panose="020B0600070205080204" pitchFamily="34" charset="-128"/>
                <a:cs typeface="ＭＳ Ｐゴシック"/>
              </a:rPr>
              <a:t>Examples of KT in clinical research: </a:t>
            </a:r>
          </a:p>
          <a:p>
            <a:r>
              <a:rPr lang="en-CA" sz="1200" b="0" i="0" u="none" strike="noStrike" kern="1200" baseline="0" dirty="0">
                <a:solidFill>
                  <a:schemeClr val="tx1"/>
                </a:solidFill>
                <a:latin typeface="+mn-lt"/>
                <a:ea typeface="MS PGothic" panose="020B0600070205080204" pitchFamily="34" charset="-128"/>
                <a:cs typeface="ＭＳ Ｐゴシック"/>
              </a:rPr>
              <a:t>• Creating up-to-date systematic reviews or other syntheses of global evidence </a:t>
            </a:r>
          </a:p>
          <a:p>
            <a:r>
              <a:rPr lang="en-CA" sz="1200" b="0" i="0" u="none" strike="noStrike" kern="1200" baseline="0" dirty="0">
                <a:solidFill>
                  <a:schemeClr val="tx1"/>
                </a:solidFill>
                <a:latin typeface="+mn-lt"/>
                <a:ea typeface="MS PGothic" panose="020B0600070205080204" pitchFamily="34" charset="-128"/>
                <a:cs typeface="ＭＳ Ｐゴシック"/>
              </a:rPr>
              <a:t>• Communications/collaborations with researchers in other disciplines and pillars </a:t>
            </a:r>
          </a:p>
          <a:p>
            <a:r>
              <a:rPr lang="en-CA" sz="1200" b="0" i="0" u="none" strike="noStrike" kern="1200" baseline="0" dirty="0">
                <a:solidFill>
                  <a:schemeClr val="tx1"/>
                </a:solidFill>
                <a:latin typeface="+mn-lt"/>
                <a:ea typeface="MS PGothic" panose="020B0600070205080204" pitchFamily="34" charset="-128"/>
                <a:cs typeface="ＭＳ Ｐゴシック"/>
              </a:rPr>
              <a:t>• Consultation with biomedical researchers about the results of clinical trials </a:t>
            </a:r>
          </a:p>
          <a:p>
            <a:r>
              <a:rPr lang="en-CA" sz="1200" b="0" i="0" u="none" strike="noStrike" kern="1200" baseline="0" dirty="0">
                <a:solidFill>
                  <a:schemeClr val="tx1"/>
                </a:solidFill>
                <a:latin typeface="+mn-lt"/>
                <a:ea typeface="MS PGothic" panose="020B0600070205080204" pitchFamily="34" charset="-128"/>
                <a:cs typeface="ＭＳ Ｐゴシック"/>
              </a:rPr>
              <a:t>• Plain language summaries directed at main stream media </a:t>
            </a:r>
          </a:p>
          <a:p>
            <a:r>
              <a:rPr lang="en-CA" sz="1200" b="0" i="0" u="none" strike="noStrike" kern="1200" baseline="0" dirty="0">
                <a:solidFill>
                  <a:schemeClr val="tx1"/>
                </a:solidFill>
                <a:latin typeface="+mn-lt"/>
                <a:ea typeface="MS PGothic" panose="020B0600070205080204" pitchFamily="34" charset="-128"/>
                <a:cs typeface="ＭＳ Ｐゴシック"/>
              </a:rPr>
              <a:t>• Consultation/collaboration with patients in the development of research questions </a:t>
            </a:r>
          </a:p>
          <a:p>
            <a:endParaRPr lang="en-CA" sz="1200" b="0" i="0" u="none" strike="noStrike" kern="1200" baseline="0" dirty="0">
              <a:solidFill>
                <a:schemeClr val="tx1"/>
              </a:solidFill>
              <a:latin typeface="+mn-lt"/>
              <a:ea typeface="MS PGothic" panose="020B0600070205080204" pitchFamily="34" charset="-128"/>
              <a:cs typeface="ＭＳ Ｐゴシック"/>
            </a:endParaRPr>
          </a:p>
          <a:p>
            <a:r>
              <a:rPr lang="en-CA" sz="1200" b="0" i="0" u="none" strike="noStrike" kern="1200" baseline="0" dirty="0">
                <a:solidFill>
                  <a:schemeClr val="tx1"/>
                </a:solidFill>
                <a:latin typeface="+mn-lt"/>
                <a:ea typeface="MS PGothic" panose="020B0600070205080204" pitchFamily="34" charset="-128"/>
                <a:cs typeface="ＭＳ Ｐゴシック"/>
              </a:rPr>
              <a:t>Examples of KT in Health Services Research: </a:t>
            </a:r>
          </a:p>
          <a:p>
            <a:r>
              <a:rPr lang="en-CA" sz="1200" b="0" i="0" u="none" strike="noStrike" kern="1200" baseline="0" dirty="0">
                <a:solidFill>
                  <a:schemeClr val="tx1"/>
                </a:solidFill>
                <a:latin typeface="+mn-lt"/>
                <a:ea typeface="MS PGothic" panose="020B0600070205080204" pitchFamily="34" charset="-128"/>
                <a:cs typeface="ＭＳ Ｐゴシック"/>
              </a:rPr>
              <a:t>• Engaging research users in the planning, implementation and evaluation of research </a:t>
            </a:r>
          </a:p>
          <a:p>
            <a:r>
              <a:rPr lang="en-CA" sz="1200" b="0" i="0" u="none" strike="noStrike" kern="1200" baseline="0" dirty="0">
                <a:solidFill>
                  <a:schemeClr val="tx1"/>
                </a:solidFill>
                <a:latin typeface="+mn-lt"/>
                <a:ea typeface="MS PGothic" panose="020B0600070205080204" pitchFamily="34" charset="-128"/>
                <a:cs typeface="ＭＳ Ｐゴシック"/>
              </a:rPr>
              <a:t>• Connecting with policy makers </a:t>
            </a:r>
          </a:p>
          <a:p>
            <a:r>
              <a:rPr lang="en-CA" sz="1200" b="0" i="0" u="none" strike="noStrike" kern="1200" baseline="0" dirty="0">
                <a:solidFill>
                  <a:schemeClr val="tx1"/>
                </a:solidFill>
                <a:latin typeface="+mn-lt"/>
                <a:ea typeface="MS PGothic" panose="020B0600070205080204" pitchFamily="34" charset="-128"/>
                <a:cs typeface="ＭＳ Ｐゴシック"/>
              </a:rPr>
              <a:t>• Creating media releases </a:t>
            </a:r>
          </a:p>
          <a:p>
            <a:r>
              <a:rPr lang="en-CA" sz="1200" b="0" i="0" u="none" strike="noStrike" kern="1200" baseline="0" dirty="0">
                <a:solidFill>
                  <a:schemeClr val="tx1"/>
                </a:solidFill>
                <a:latin typeface="+mn-lt"/>
                <a:ea typeface="MS PGothic" panose="020B0600070205080204" pitchFamily="34" charset="-128"/>
                <a:cs typeface="ＭＳ Ｐゴシック"/>
              </a:rPr>
              <a:t>• Co-creating with research users KT products (videos, articles, reports, and websites) designed to engage the public in the research products or results. </a:t>
            </a:r>
          </a:p>
          <a:p>
            <a:endParaRPr lang="en-CA" dirty="0"/>
          </a:p>
        </p:txBody>
      </p:sp>
      <p:sp>
        <p:nvSpPr>
          <p:cNvPr id="4" name="Slide Number Placeholder 3"/>
          <p:cNvSpPr>
            <a:spLocks noGrp="1"/>
          </p:cNvSpPr>
          <p:nvPr>
            <p:ph type="sldNum" sz="quarter" idx="10"/>
          </p:nvPr>
        </p:nvSpPr>
        <p:spPr/>
        <p:txBody>
          <a:bodyPr/>
          <a:lstStyle/>
          <a:p>
            <a:pPr>
              <a:defRPr/>
            </a:pPr>
            <a:fld id="{DCB7C3FE-2F55-0947-8B08-70AEBCAA8686}" type="slidenum">
              <a:rPr lang="en-US" altLang="en-US" smtClean="0"/>
              <a:pPr>
                <a:defRPr/>
              </a:pPr>
              <a:t>15</a:t>
            </a:fld>
            <a:endParaRPr lang="en-US" altLang="en-US"/>
          </a:p>
        </p:txBody>
      </p:sp>
    </p:spTree>
    <p:extLst>
      <p:ext uri="{BB962C8B-B14F-4D97-AF65-F5344CB8AC3E}">
        <p14:creationId xmlns:p14="http://schemas.microsoft.com/office/powerpoint/2010/main" val="4244230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AF5DF66C-6021-9D4C-97BD-B7235D48DE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6F1E69C7-1E44-844C-8C41-A3ACD19B5A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r>
              <a:rPr lang="en-CA" sz="1200" kern="1200" dirty="0">
                <a:solidFill>
                  <a:schemeClr val="tx1"/>
                </a:solidFill>
                <a:effectLst/>
                <a:latin typeface="+mn-lt"/>
                <a:ea typeface="MS PGothic" panose="020B0600070205080204" pitchFamily="34" charset="-128"/>
                <a:cs typeface="ＭＳ Ｐゴシック"/>
              </a:rPr>
              <a:t>One of the challenges will be to identify al</a:t>
            </a:r>
            <a:r>
              <a:rPr lang="en-CA" sz="1200" kern="1200" baseline="0" dirty="0">
                <a:solidFill>
                  <a:schemeClr val="tx1"/>
                </a:solidFill>
                <a:effectLst/>
                <a:latin typeface="+mn-lt"/>
                <a:ea typeface="MS PGothic" panose="020B0600070205080204" pitchFamily="34" charset="-128"/>
                <a:cs typeface="ＭＳ Ｐゴシック"/>
              </a:rPr>
              <a:t>l health care professionals providing abortion care in Canada. And in fact we do not know the denominator. We aim to include health care professionals who provide e.g. medical abortion as part of their general practice, maternal fetal medicine specialists who provide 2</a:t>
            </a:r>
            <a:r>
              <a:rPr lang="en-CA" sz="1200" kern="1200" baseline="30000" dirty="0">
                <a:solidFill>
                  <a:schemeClr val="tx1"/>
                </a:solidFill>
                <a:effectLst/>
                <a:latin typeface="+mn-lt"/>
                <a:ea typeface="MS PGothic" panose="020B0600070205080204" pitchFamily="34" charset="-128"/>
                <a:cs typeface="ＭＳ Ｐゴシック"/>
              </a:rPr>
              <a:t>nd</a:t>
            </a:r>
            <a:r>
              <a:rPr lang="en-CA" sz="1200" kern="1200" baseline="0" dirty="0">
                <a:solidFill>
                  <a:schemeClr val="tx1"/>
                </a:solidFill>
                <a:effectLst/>
                <a:latin typeface="+mn-lt"/>
                <a:ea typeface="MS PGothic" panose="020B0600070205080204" pitchFamily="34" charset="-128"/>
                <a:cs typeface="ＭＳ Ｐゴシック"/>
              </a:rPr>
              <a:t> /3</a:t>
            </a:r>
            <a:r>
              <a:rPr lang="en-CA" sz="1200" kern="1200" baseline="30000" dirty="0">
                <a:solidFill>
                  <a:schemeClr val="tx1"/>
                </a:solidFill>
                <a:effectLst/>
                <a:latin typeface="+mn-lt"/>
                <a:ea typeface="MS PGothic" panose="020B0600070205080204" pitchFamily="34" charset="-128"/>
                <a:cs typeface="ＭＳ Ｐゴシック"/>
              </a:rPr>
              <a:t>rd</a:t>
            </a:r>
            <a:r>
              <a:rPr lang="en-CA" sz="1200" kern="1200" baseline="0" dirty="0">
                <a:solidFill>
                  <a:schemeClr val="tx1"/>
                </a:solidFill>
                <a:effectLst/>
                <a:latin typeface="+mn-lt"/>
                <a:ea typeface="MS PGothic" panose="020B0600070205080204" pitchFamily="34" charset="-128"/>
                <a:cs typeface="ＭＳ Ｐゴシック"/>
              </a:rPr>
              <a:t> trimester medical abortion, /labour induction, nurses and midwives all of whom might not consider themselves explicitly as “abortion providers” and hence will not be members of abortion related organizations such as NAF. We further aim to recruit the physicians who consider themselves more explicitly as abortion providers and who will be easier to reach through organizations such as NAF or Action Canada. We therefore are collaborating with multiple professional organizations some of which are shows on this slide, who we have asked to advertise our survey link to their membership via email, internet or conferences, etc. </a:t>
            </a:r>
          </a:p>
          <a:p>
            <a:endParaRPr lang="en-CA" sz="1200" kern="1200" dirty="0">
              <a:solidFill>
                <a:schemeClr val="tx1"/>
              </a:solidFill>
              <a:effectLst/>
              <a:latin typeface="+mn-lt"/>
              <a:ea typeface="MS PGothic" panose="020B0600070205080204" pitchFamily="34" charset="-128"/>
              <a:cs typeface="ＭＳ Ｐゴシック"/>
            </a:endParaRPr>
          </a:p>
          <a:p>
            <a:endParaRPr lang="en-CA" sz="1200" kern="1200" dirty="0">
              <a:solidFill>
                <a:schemeClr val="tx1"/>
              </a:solidFill>
              <a:effectLst/>
              <a:latin typeface="+mn-lt"/>
              <a:ea typeface="MS PGothic" panose="020B0600070205080204" pitchFamily="34" charset="-128"/>
              <a:cs typeface="ＭＳ Ｐゴシック"/>
            </a:endParaRPr>
          </a:p>
          <a:p>
            <a:r>
              <a:rPr lang="en-CA" sz="1200" kern="1200" dirty="0">
                <a:solidFill>
                  <a:schemeClr val="tx1"/>
                </a:solidFill>
                <a:effectLst/>
                <a:latin typeface="+mn-lt"/>
                <a:ea typeface="MS PGothic" panose="020B0600070205080204" pitchFamily="34" charset="-128"/>
                <a:cs typeface="ＭＳ Ｐゴシック"/>
              </a:rPr>
              <a:t>College of Family Physicians Canada (CFPC)</a:t>
            </a:r>
          </a:p>
          <a:p>
            <a:r>
              <a:rPr lang="en-CA" sz="1200" kern="1200" dirty="0">
                <a:solidFill>
                  <a:schemeClr val="tx1"/>
                </a:solidFill>
                <a:effectLst/>
                <a:latin typeface="+mn-lt"/>
                <a:ea typeface="MS PGothic" panose="020B0600070205080204" pitchFamily="34" charset="-128"/>
                <a:cs typeface="ＭＳ Ｐゴシック"/>
              </a:rPr>
              <a:t>CFPC Québec Branch</a:t>
            </a:r>
          </a:p>
          <a:p>
            <a:r>
              <a:rPr lang="en-CA" sz="1200" kern="1200" dirty="0">
                <a:solidFill>
                  <a:schemeClr val="tx1"/>
                </a:solidFill>
                <a:effectLst/>
                <a:latin typeface="+mn-lt"/>
                <a:ea typeface="MS PGothic" panose="020B0600070205080204" pitchFamily="34" charset="-128"/>
                <a:cs typeface="ＭＳ Ｐゴシック"/>
              </a:rPr>
              <a:t>Divisions of Family Practice</a:t>
            </a:r>
          </a:p>
          <a:p>
            <a:r>
              <a:rPr lang="en-CA" sz="1200" kern="1200" dirty="0">
                <a:solidFill>
                  <a:schemeClr val="tx1"/>
                </a:solidFill>
                <a:effectLst/>
                <a:latin typeface="+mn-lt"/>
                <a:ea typeface="MS PGothic" panose="020B0600070205080204" pitchFamily="34" charset="-128"/>
                <a:cs typeface="ＭＳ Ｐゴシック"/>
              </a:rPr>
              <a:t>Society of Obstetricians and Gynaecologists (SOGC)</a:t>
            </a:r>
          </a:p>
          <a:p>
            <a:r>
              <a:rPr lang="en-CA" sz="1200" kern="1200" dirty="0">
                <a:solidFill>
                  <a:schemeClr val="tx1"/>
                </a:solidFill>
                <a:effectLst/>
                <a:latin typeface="+mn-lt"/>
                <a:ea typeface="MS PGothic" panose="020B0600070205080204" pitchFamily="34" charset="-128"/>
                <a:cs typeface="ＭＳ Ｐゴシック"/>
              </a:rPr>
              <a:t>Maternal Fetal Medicine Program at Sunnybrook Research Institute</a:t>
            </a:r>
          </a:p>
          <a:p>
            <a:r>
              <a:rPr lang="en-CA" sz="1200" kern="1200" dirty="0">
                <a:solidFill>
                  <a:schemeClr val="tx1"/>
                </a:solidFill>
                <a:effectLst/>
                <a:latin typeface="+mn-lt"/>
                <a:ea typeface="MS PGothic" panose="020B0600070205080204" pitchFamily="34" charset="-128"/>
                <a:cs typeface="ＭＳ Ｐゴシック"/>
              </a:rPr>
              <a:t>Society of Family Planning</a:t>
            </a:r>
          </a:p>
          <a:p>
            <a:r>
              <a:rPr lang="en-CA" sz="1200" kern="1200" dirty="0" err="1">
                <a:solidFill>
                  <a:schemeClr val="tx1"/>
                </a:solidFill>
                <a:effectLst/>
                <a:latin typeface="+mn-lt"/>
                <a:ea typeface="MS PGothic" panose="020B0600070205080204" pitchFamily="34" charset="-128"/>
                <a:cs typeface="ＭＳ Ｐゴシック"/>
              </a:rPr>
              <a:t>Comité</a:t>
            </a:r>
            <a:r>
              <a:rPr lang="en-CA" sz="1200" kern="1200" dirty="0">
                <a:solidFill>
                  <a:schemeClr val="tx1"/>
                </a:solidFill>
                <a:effectLst/>
                <a:latin typeface="+mn-lt"/>
                <a:ea typeface="MS PGothic" panose="020B0600070205080204" pitchFamily="34" charset="-128"/>
                <a:cs typeface="ＭＳ Ｐゴシック"/>
              </a:rPr>
              <a:t> de vigilance sur </a:t>
            </a:r>
            <a:r>
              <a:rPr lang="en-CA" sz="1200" kern="1200" dirty="0" err="1">
                <a:solidFill>
                  <a:schemeClr val="tx1"/>
                </a:solidFill>
                <a:effectLst/>
                <a:latin typeface="+mn-lt"/>
                <a:ea typeface="MS PGothic" panose="020B0600070205080204" pitchFamily="34" charset="-128"/>
                <a:cs typeface="ＭＳ Ｐゴシック"/>
              </a:rPr>
              <a:t>l'avortement</a:t>
            </a:r>
            <a:r>
              <a:rPr lang="en-CA" sz="1200" kern="1200" dirty="0">
                <a:solidFill>
                  <a:schemeClr val="tx1"/>
                </a:solidFill>
                <a:effectLst/>
                <a:latin typeface="+mn-lt"/>
                <a:ea typeface="MS PGothic" panose="020B0600070205080204" pitchFamily="34" charset="-128"/>
                <a:cs typeface="ＭＳ Ｐゴシック"/>
              </a:rPr>
              <a:t>, la </a:t>
            </a:r>
            <a:r>
              <a:rPr lang="en-CA" sz="1200" kern="1200" dirty="0" err="1">
                <a:solidFill>
                  <a:schemeClr val="tx1"/>
                </a:solidFill>
                <a:effectLst/>
                <a:latin typeface="+mn-lt"/>
                <a:ea typeface="MS PGothic" panose="020B0600070205080204" pitchFamily="34" charset="-128"/>
                <a:cs typeface="ＭＳ Ｐゴシック"/>
              </a:rPr>
              <a:t>Fédération</a:t>
            </a:r>
            <a:r>
              <a:rPr lang="en-CA" sz="1200" kern="1200" dirty="0">
                <a:solidFill>
                  <a:schemeClr val="tx1"/>
                </a:solidFill>
                <a:effectLst/>
                <a:latin typeface="+mn-lt"/>
                <a:ea typeface="MS PGothic" panose="020B0600070205080204" pitchFamily="34" charset="-128"/>
                <a:cs typeface="ＭＳ Ｐゴシック"/>
              </a:rPr>
              <a:t> du Québec pour le planning des naissances (FQPN) </a:t>
            </a:r>
          </a:p>
          <a:p>
            <a:r>
              <a:rPr lang="en-CA" sz="1200" kern="1200" dirty="0">
                <a:solidFill>
                  <a:schemeClr val="tx1"/>
                </a:solidFill>
                <a:effectLst/>
                <a:latin typeface="+mn-lt"/>
                <a:ea typeface="MS PGothic" panose="020B0600070205080204" pitchFamily="34" charset="-128"/>
                <a:cs typeface="ＭＳ Ｐゴシック"/>
              </a:rPr>
              <a:t>Association des </a:t>
            </a:r>
            <a:r>
              <a:rPr lang="en-CA" sz="1200" kern="1200" dirty="0" err="1">
                <a:solidFill>
                  <a:schemeClr val="tx1"/>
                </a:solidFill>
                <a:effectLst/>
                <a:latin typeface="+mn-lt"/>
                <a:ea typeface="MS PGothic" panose="020B0600070205080204" pitchFamily="34" charset="-128"/>
                <a:cs typeface="ＭＳ Ｐゴシック"/>
              </a:rPr>
              <a:t>obstétriciens</a:t>
            </a:r>
            <a:r>
              <a:rPr lang="en-CA" sz="1200" kern="1200" dirty="0">
                <a:solidFill>
                  <a:schemeClr val="tx1"/>
                </a:solidFill>
                <a:effectLst/>
                <a:latin typeface="+mn-lt"/>
                <a:ea typeface="MS PGothic" panose="020B0600070205080204" pitchFamily="34" charset="-128"/>
                <a:cs typeface="ＭＳ Ｐゴシック"/>
              </a:rPr>
              <a:t> et </a:t>
            </a:r>
            <a:r>
              <a:rPr lang="en-CA" sz="1200" kern="1200" dirty="0" err="1">
                <a:solidFill>
                  <a:schemeClr val="tx1"/>
                </a:solidFill>
                <a:effectLst/>
                <a:latin typeface="+mn-lt"/>
                <a:ea typeface="MS PGothic" panose="020B0600070205080204" pitchFamily="34" charset="-128"/>
                <a:cs typeface="ＭＳ Ｐゴシック"/>
              </a:rPr>
              <a:t>gynécologues</a:t>
            </a:r>
            <a:r>
              <a:rPr lang="en-CA" sz="1200" kern="1200" dirty="0">
                <a:solidFill>
                  <a:schemeClr val="tx1"/>
                </a:solidFill>
                <a:effectLst/>
                <a:latin typeface="+mn-lt"/>
                <a:ea typeface="MS PGothic" panose="020B0600070205080204" pitchFamily="34" charset="-128"/>
                <a:cs typeface="ＭＳ Ｐゴシック"/>
              </a:rPr>
              <a:t> du Québec (AOGQ)</a:t>
            </a:r>
          </a:p>
          <a:p>
            <a:r>
              <a:rPr lang="en-CA" sz="1200" kern="1200" dirty="0">
                <a:solidFill>
                  <a:schemeClr val="tx1"/>
                </a:solidFill>
                <a:effectLst/>
                <a:latin typeface="+mn-lt"/>
                <a:ea typeface="MS PGothic" panose="020B0600070205080204" pitchFamily="34" charset="-128"/>
                <a:cs typeface="ＭＳ Ｐゴシック"/>
              </a:rPr>
              <a:t>Committee of experts in family planning at the National Institute of Public Health of Quebec (NSPQ)</a:t>
            </a:r>
          </a:p>
          <a:p>
            <a:r>
              <a:rPr lang="en-CA" sz="1200" kern="1200" dirty="0">
                <a:solidFill>
                  <a:schemeClr val="tx1"/>
                </a:solidFill>
                <a:effectLst/>
                <a:latin typeface="+mn-lt"/>
                <a:ea typeface="MS PGothic" panose="020B0600070205080204" pitchFamily="34" charset="-128"/>
                <a:cs typeface="ＭＳ Ｐゴシック"/>
              </a:rPr>
              <a:t>Canadian Association of Midwives (CAM) </a:t>
            </a:r>
          </a:p>
          <a:p>
            <a:r>
              <a:rPr lang="en-CA" sz="1200" kern="1200" dirty="0">
                <a:solidFill>
                  <a:schemeClr val="tx1"/>
                </a:solidFill>
                <a:effectLst/>
                <a:latin typeface="+mn-lt"/>
                <a:ea typeface="MS PGothic" panose="020B0600070205080204" pitchFamily="34" charset="-128"/>
                <a:cs typeface="ＭＳ Ｐゴシック"/>
              </a:rPr>
              <a:t>Action Canada for Sexual Health &amp; Rights</a:t>
            </a:r>
          </a:p>
          <a:p>
            <a:r>
              <a:rPr lang="en-CA" sz="1200" kern="1200" dirty="0">
                <a:solidFill>
                  <a:schemeClr val="tx1"/>
                </a:solidFill>
                <a:effectLst/>
                <a:latin typeface="+mn-lt"/>
                <a:ea typeface="MS PGothic" panose="020B0600070205080204" pitchFamily="34" charset="-128"/>
                <a:cs typeface="ＭＳ Ｐゴシック"/>
              </a:rPr>
              <a:t>Nurse Practitioner Association of Canada (NPAC)</a:t>
            </a:r>
          </a:p>
          <a:p>
            <a:r>
              <a:rPr lang="en-CA" sz="1200" kern="1200" dirty="0">
                <a:solidFill>
                  <a:schemeClr val="tx1"/>
                </a:solidFill>
                <a:effectLst/>
                <a:latin typeface="+mn-lt"/>
                <a:ea typeface="MS PGothic" panose="020B0600070205080204" pitchFamily="34" charset="-128"/>
                <a:cs typeface="ＭＳ Ｐゴシック"/>
              </a:rPr>
              <a:t>Provincial NP Associations</a:t>
            </a:r>
          </a:p>
          <a:p>
            <a:r>
              <a:rPr lang="en-CA" sz="1200" kern="1200" dirty="0">
                <a:solidFill>
                  <a:schemeClr val="tx1"/>
                </a:solidFill>
                <a:effectLst/>
                <a:latin typeface="+mn-lt"/>
                <a:ea typeface="MS PGothic" panose="020B0600070205080204" pitchFamily="34" charset="-128"/>
                <a:cs typeface="ＭＳ Ｐゴシック"/>
              </a:rPr>
              <a:t>NP Association of Ontario (NPAO)</a:t>
            </a:r>
          </a:p>
          <a:p>
            <a:r>
              <a:rPr lang="en-CA" sz="1200" kern="1200" dirty="0">
                <a:solidFill>
                  <a:schemeClr val="tx1"/>
                </a:solidFill>
                <a:effectLst/>
                <a:latin typeface="+mn-lt"/>
                <a:ea typeface="MS PGothic" panose="020B0600070205080204" pitchFamily="34" charset="-128"/>
                <a:cs typeface="ＭＳ Ｐゴシック"/>
              </a:rPr>
              <a:t>RN Association of Ontario (RNAO)</a:t>
            </a:r>
          </a:p>
          <a:p>
            <a:r>
              <a:rPr lang="en-CA" sz="1200" kern="1200" dirty="0">
                <a:solidFill>
                  <a:schemeClr val="tx1"/>
                </a:solidFill>
                <a:effectLst/>
                <a:latin typeface="+mn-lt"/>
                <a:ea typeface="MS PGothic" panose="020B0600070205080204" pitchFamily="34" charset="-128"/>
                <a:cs typeface="ＭＳ Ｐゴシック"/>
              </a:rPr>
              <a:t>College of Nurses of Ontario</a:t>
            </a:r>
          </a:p>
          <a:p>
            <a:r>
              <a:rPr lang="en-CA" sz="1200" kern="1200" dirty="0">
                <a:solidFill>
                  <a:schemeClr val="tx1"/>
                </a:solidFill>
                <a:effectLst/>
                <a:latin typeface="+mn-lt"/>
                <a:ea typeface="MS PGothic" panose="020B0600070205080204" pitchFamily="34" charset="-128"/>
                <a:cs typeface="ＭＳ Ｐゴシック"/>
              </a:rPr>
              <a:t>Canadian Nurses Association (CNA)</a:t>
            </a:r>
          </a:p>
        </p:txBody>
      </p:sp>
      <p:sp>
        <p:nvSpPr>
          <p:cNvPr id="25603" name="Slide Number Placeholder 3">
            <a:extLst>
              <a:ext uri="{FF2B5EF4-FFF2-40B4-BE49-F238E27FC236}">
                <a16:creationId xmlns:a16="http://schemas.microsoft.com/office/drawing/2014/main" id="{BD0ADE74-2E8A-CC4A-8996-ECFABB2F49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23C90DB-16F8-484D-A8F5-DC1A28AF16C9}" type="slidenum">
              <a:rPr lang="en-US" altLang="en-US" sz="1200" smtClean="0">
                <a:latin typeface="Calibri" panose="020F0502020204030204" pitchFamily="34" charset="0"/>
              </a:rPr>
              <a:pPr/>
              <a:t>16</a:t>
            </a:fld>
            <a:endParaRPr lang="en-US" altLang="en-US" sz="1200">
              <a:latin typeface="Calibri" panose="020F0502020204030204" pitchFamily="34" charset="0"/>
            </a:endParaRPr>
          </a:p>
        </p:txBody>
      </p:sp>
    </p:spTree>
    <p:extLst>
      <p:ext uri="{BB962C8B-B14F-4D97-AF65-F5344CB8AC3E}">
        <p14:creationId xmlns:p14="http://schemas.microsoft.com/office/powerpoint/2010/main" val="1727906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Multidisciplinary and</a:t>
            </a:r>
            <a:r>
              <a:rPr lang="en-CA" baseline="0" dirty="0"/>
              <a:t> national Co-I team</a:t>
            </a:r>
            <a:endParaRPr lang="en-CA" dirty="0"/>
          </a:p>
        </p:txBody>
      </p:sp>
      <p:sp>
        <p:nvSpPr>
          <p:cNvPr id="4" name="Slide Number Placeholder 3"/>
          <p:cNvSpPr>
            <a:spLocks noGrp="1"/>
          </p:cNvSpPr>
          <p:nvPr>
            <p:ph type="sldNum" sz="quarter" idx="10"/>
          </p:nvPr>
        </p:nvSpPr>
        <p:spPr/>
        <p:txBody>
          <a:bodyPr/>
          <a:lstStyle/>
          <a:p>
            <a:pPr>
              <a:defRPr/>
            </a:pPr>
            <a:fld id="{DCB7C3FE-2F55-0947-8B08-70AEBCAA8686}" type="slidenum">
              <a:rPr lang="en-US" altLang="en-US" smtClean="0"/>
              <a:pPr>
                <a:defRPr/>
              </a:pPr>
              <a:t>18</a:t>
            </a:fld>
            <a:endParaRPr lang="en-US" altLang="en-US"/>
          </a:p>
        </p:txBody>
      </p:sp>
    </p:spTree>
    <p:extLst>
      <p:ext uri="{BB962C8B-B14F-4D97-AF65-F5344CB8AC3E}">
        <p14:creationId xmlns:p14="http://schemas.microsoft.com/office/powerpoint/2010/main" val="342616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DCB7C3FE-2F55-0947-8B08-70AEBCAA8686}" type="slidenum">
              <a:rPr lang="en-US" altLang="en-US" smtClean="0"/>
              <a:pPr>
                <a:defRPr/>
              </a:pPr>
              <a:t>3</a:t>
            </a:fld>
            <a:endParaRPr lang="en-US" altLang="en-US"/>
          </a:p>
        </p:txBody>
      </p:sp>
    </p:spTree>
    <p:extLst>
      <p:ext uri="{BB962C8B-B14F-4D97-AF65-F5344CB8AC3E}">
        <p14:creationId xmlns:p14="http://schemas.microsoft.com/office/powerpoint/2010/main" val="3609002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First-trimester abortion is a common medical procedure in Canada. Geography is a substantial barrier to abortion access in Canada, and national statistics are incomplete. This study aimed to understand the current availability and practice of medical abortion (MA).</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 Medical abortion represented a very small proportion (3.8%) of first-trimester abortions performed in Canada. </a:t>
            </a:r>
          </a:p>
          <a:p>
            <a:r>
              <a:rPr lang="en-CA" sz="1200" b="0" i="0" u="none" strike="noStrike" kern="1200" baseline="0" dirty="0">
                <a:solidFill>
                  <a:schemeClr val="tx1"/>
                </a:solidFill>
                <a:latin typeface="+mn-lt"/>
                <a:ea typeface="+mn-ea"/>
                <a:cs typeface="+mn-cs"/>
              </a:rPr>
              <a:t>Facilities reporting first trimester MA were unevenly distributed across Canada (none were in the Atlantic provinces and 60.0% were in Quebec or British Columbia).</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 We further leant that more than half of current MA providers in Canada are family physicians, and more than 90% of MAs are provided in private offices or freestanding clinics.</a:t>
            </a:r>
            <a:endParaRPr lang="en-CA" dirty="0"/>
          </a:p>
        </p:txBody>
      </p:sp>
      <p:sp>
        <p:nvSpPr>
          <p:cNvPr id="4" name="Slide Number Placeholder 3"/>
          <p:cNvSpPr>
            <a:spLocks noGrp="1"/>
          </p:cNvSpPr>
          <p:nvPr>
            <p:ph type="sldNum" sz="quarter" idx="10"/>
          </p:nvPr>
        </p:nvSpPr>
        <p:spPr/>
        <p:txBody>
          <a:bodyPr/>
          <a:lstStyle/>
          <a:p>
            <a:fld id="{38F64B7F-456E-4132-816A-44BEFB1942C9}" type="slidenum">
              <a:rPr lang="en-US" smtClean="0"/>
              <a:t>4</a:t>
            </a:fld>
            <a:endParaRPr lang="en-US"/>
          </a:p>
        </p:txBody>
      </p:sp>
    </p:spTree>
    <p:extLst>
      <p:ext uri="{BB962C8B-B14F-4D97-AF65-F5344CB8AC3E}">
        <p14:creationId xmlns:p14="http://schemas.microsoft.com/office/powerpoint/2010/main" val="3032170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First-trimester abortion is a common medical procedure in Canada. Geography is a substantial barrier to abortion access in Canada, and national statistics are incomplete. This study aimed to understand the current availability and practice of medical abortion (MA).</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 Medical abortion represented a very small proportion (3.8%) of first-trimester abortions performed in Canada. </a:t>
            </a:r>
          </a:p>
          <a:p>
            <a:r>
              <a:rPr lang="en-CA" sz="1200" b="0" i="0" u="none" strike="noStrike" kern="1200" baseline="0" dirty="0">
                <a:solidFill>
                  <a:schemeClr val="tx1"/>
                </a:solidFill>
                <a:latin typeface="+mn-lt"/>
                <a:ea typeface="+mn-ea"/>
                <a:cs typeface="+mn-cs"/>
              </a:rPr>
              <a:t>Facilities reporting first trimester MA were unevenly distributed across Canada (none were in the Atlantic provinces and 60.0% were in Quebec or British Columbia).</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 We further leant that more than half of current MA providers in Canada are family physicians, and more than 90% of MAs are provided in private offices or freestanding clinics.</a:t>
            </a:r>
            <a:endParaRPr lang="en-CA" dirty="0"/>
          </a:p>
        </p:txBody>
      </p:sp>
      <p:sp>
        <p:nvSpPr>
          <p:cNvPr id="4" name="Slide Number Placeholder 3"/>
          <p:cNvSpPr>
            <a:spLocks noGrp="1"/>
          </p:cNvSpPr>
          <p:nvPr>
            <p:ph type="sldNum" sz="quarter" idx="10"/>
          </p:nvPr>
        </p:nvSpPr>
        <p:spPr/>
        <p:txBody>
          <a:bodyPr/>
          <a:lstStyle/>
          <a:p>
            <a:fld id="{38F64B7F-456E-4132-816A-44BEFB1942C9}" type="slidenum">
              <a:rPr lang="en-US" smtClean="0"/>
              <a:t>5</a:t>
            </a:fld>
            <a:endParaRPr lang="en-US"/>
          </a:p>
        </p:txBody>
      </p:sp>
    </p:spTree>
    <p:extLst>
      <p:ext uri="{BB962C8B-B14F-4D97-AF65-F5344CB8AC3E}">
        <p14:creationId xmlns:p14="http://schemas.microsoft.com/office/powerpoint/2010/main" val="2202341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Since the 2012 survey there have been significant</a:t>
            </a:r>
            <a:r>
              <a:rPr lang="en-CA" baseline="0" dirty="0"/>
              <a:t> changes in abortion care in Canada</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CA" dirty="0" err="1"/>
              <a:t>Mifegymiso</a:t>
            </a:r>
            <a:r>
              <a:rPr lang="en-CA" dirty="0"/>
              <a:t> approved in Canada 29 July 2015</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CA" dirty="0"/>
              <a:t>Changes</a:t>
            </a:r>
            <a:r>
              <a:rPr lang="en-CA" baseline="0" dirty="0"/>
              <a:t> in professional regulations; allowing NPs to provide medical abortion in some provinces</a:t>
            </a: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09C8BF04-8EC7-45CE-90F0-64F2C6E704AE}" type="slidenum">
              <a:rPr lang="en-CA" smtClean="0"/>
              <a:t>6</a:t>
            </a:fld>
            <a:endParaRPr lang="en-CA"/>
          </a:p>
        </p:txBody>
      </p:sp>
    </p:spTree>
    <p:extLst>
      <p:ext uri="{BB962C8B-B14F-4D97-AF65-F5344CB8AC3E}">
        <p14:creationId xmlns:p14="http://schemas.microsoft.com/office/powerpoint/2010/main" val="3244222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3. Clinical guideline changes</a:t>
            </a:r>
          </a:p>
          <a:p>
            <a:endParaRPr lang="en-CA" dirty="0"/>
          </a:p>
        </p:txBody>
      </p:sp>
      <p:sp>
        <p:nvSpPr>
          <p:cNvPr id="4" name="Slide Number Placeholder 3"/>
          <p:cNvSpPr>
            <a:spLocks noGrp="1"/>
          </p:cNvSpPr>
          <p:nvPr>
            <p:ph type="sldNum" sz="quarter" idx="10"/>
          </p:nvPr>
        </p:nvSpPr>
        <p:spPr/>
        <p:txBody>
          <a:bodyPr/>
          <a:lstStyle/>
          <a:p>
            <a:pPr>
              <a:defRPr/>
            </a:pPr>
            <a:fld id="{DCB7C3FE-2F55-0947-8B08-70AEBCAA8686}" type="slidenum">
              <a:rPr lang="en-US" altLang="en-US" smtClean="0"/>
              <a:pPr>
                <a:defRPr/>
              </a:pPr>
              <a:t>7</a:t>
            </a:fld>
            <a:endParaRPr lang="en-US" altLang="en-US"/>
          </a:p>
        </p:txBody>
      </p:sp>
    </p:spTree>
    <p:extLst>
      <p:ext uri="{BB962C8B-B14F-4D97-AF65-F5344CB8AC3E}">
        <p14:creationId xmlns:p14="http://schemas.microsoft.com/office/powerpoint/2010/main" val="348566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3. Clinical guideline changes</a:t>
            </a:r>
          </a:p>
          <a:p>
            <a:endParaRPr lang="en-CA" dirty="0"/>
          </a:p>
        </p:txBody>
      </p:sp>
      <p:sp>
        <p:nvSpPr>
          <p:cNvPr id="4" name="Slide Number Placeholder 3"/>
          <p:cNvSpPr>
            <a:spLocks noGrp="1"/>
          </p:cNvSpPr>
          <p:nvPr>
            <p:ph type="sldNum" sz="quarter" idx="10"/>
          </p:nvPr>
        </p:nvSpPr>
        <p:spPr/>
        <p:txBody>
          <a:bodyPr/>
          <a:lstStyle/>
          <a:p>
            <a:pPr>
              <a:defRPr/>
            </a:pPr>
            <a:fld id="{DCB7C3FE-2F55-0947-8B08-70AEBCAA8686}" type="slidenum">
              <a:rPr lang="en-US" altLang="en-US" smtClean="0"/>
              <a:pPr>
                <a:defRPr/>
              </a:pPr>
              <a:t>8</a:t>
            </a:fld>
            <a:endParaRPr lang="en-US" altLang="en-US"/>
          </a:p>
        </p:txBody>
      </p:sp>
    </p:spTree>
    <p:extLst>
      <p:ext uri="{BB962C8B-B14F-4D97-AF65-F5344CB8AC3E}">
        <p14:creationId xmlns:p14="http://schemas.microsoft.com/office/powerpoint/2010/main" val="1308392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Research question </a:t>
            </a:r>
          </a:p>
          <a:p>
            <a:r>
              <a:rPr lang="en-CA" dirty="0"/>
              <a:t>How are abortion services and workforce distributed and how has quality of care changed in Canada since 2012, particularly in relation to the 2017 introduction of mifepristone and to publication of new SOGC guidelines?</a:t>
            </a:r>
          </a:p>
          <a:p>
            <a:endParaRPr lang="en-CA" dirty="0"/>
          </a:p>
        </p:txBody>
      </p:sp>
      <p:sp>
        <p:nvSpPr>
          <p:cNvPr id="4" name="Slide Number Placeholder 3"/>
          <p:cNvSpPr>
            <a:spLocks noGrp="1"/>
          </p:cNvSpPr>
          <p:nvPr>
            <p:ph type="sldNum" sz="quarter" idx="10"/>
          </p:nvPr>
        </p:nvSpPr>
        <p:spPr/>
        <p:txBody>
          <a:bodyPr/>
          <a:lstStyle/>
          <a:p>
            <a:pPr>
              <a:defRPr/>
            </a:pPr>
            <a:fld id="{DCB7C3FE-2F55-0947-8B08-70AEBCAA8686}" type="slidenum">
              <a:rPr lang="en-US" altLang="en-US" smtClean="0"/>
              <a:pPr>
                <a:defRPr/>
              </a:pPr>
              <a:t>9</a:t>
            </a:fld>
            <a:endParaRPr lang="en-US" altLang="en-US"/>
          </a:p>
        </p:txBody>
      </p:sp>
    </p:spTree>
    <p:extLst>
      <p:ext uri="{BB962C8B-B14F-4D97-AF65-F5344CB8AC3E}">
        <p14:creationId xmlns:p14="http://schemas.microsoft.com/office/powerpoint/2010/main" val="2639849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Research question </a:t>
            </a:r>
          </a:p>
          <a:p>
            <a:r>
              <a:rPr lang="en-CA" dirty="0"/>
              <a:t>How are abortion services and workforce distributed and how has quality of care changed in Canada since 2012, particularly in relation to the 2017 introduction of mifepristone and to publication of new SOGC guidelines?</a:t>
            </a:r>
          </a:p>
          <a:p>
            <a:endParaRPr lang="en-CA" dirty="0"/>
          </a:p>
        </p:txBody>
      </p:sp>
      <p:sp>
        <p:nvSpPr>
          <p:cNvPr id="4" name="Slide Number Placeholder 3"/>
          <p:cNvSpPr>
            <a:spLocks noGrp="1"/>
          </p:cNvSpPr>
          <p:nvPr>
            <p:ph type="sldNum" sz="quarter" idx="10"/>
          </p:nvPr>
        </p:nvSpPr>
        <p:spPr/>
        <p:txBody>
          <a:bodyPr/>
          <a:lstStyle/>
          <a:p>
            <a:pPr>
              <a:defRPr/>
            </a:pPr>
            <a:fld id="{DCB7C3FE-2F55-0947-8B08-70AEBCAA8686}" type="slidenum">
              <a:rPr lang="en-US" altLang="en-US" smtClean="0"/>
              <a:pPr>
                <a:defRPr/>
              </a:pPr>
              <a:t>10</a:t>
            </a:fld>
            <a:endParaRPr lang="en-US" altLang="en-US"/>
          </a:p>
        </p:txBody>
      </p:sp>
    </p:spTree>
    <p:extLst>
      <p:ext uri="{BB962C8B-B14F-4D97-AF65-F5344CB8AC3E}">
        <p14:creationId xmlns:p14="http://schemas.microsoft.com/office/powerpoint/2010/main" val="1695369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80D393-3DDD-394E-9399-F7922DDEA480}"/>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2">
            <a:extLst>
              <a:ext uri="{FF2B5EF4-FFF2-40B4-BE49-F238E27FC236}">
                <a16:creationId xmlns:a16="http://schemas.microsoft.com/office/drawing/2014/main" id="{3A5979DD-B9A4-1746-8CE1-64FD771FA4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8"/>
          <p:cNvSpPr>
            <a:spLocks noGrp="1"/>
          </p:cNvSpPr>
          <p:nvPr>
            <p:ph type="body" sz="quarter" idx="11"/>
          </p:nvPr>
        </p:nvSpPr>
        <p:spPr>
          <a:xfrm>
            <a:off x="365587" y="1131888"/>
            <a:ext cx="5430376" cy="1823086"/>
          </a:xfrm>
          <a:prstGeom prst="rect">
            <a:avLst/>
          </a:prstGeom>
        </p:spPr>
        <p:txBody>
          <a:bodyPr vert="horz" lIns="0" tIns="0" rIns="0" bIns="0" anchor="t" anchorCtr="0"/>
          <a:lstStyle>
            <a:lvl1pPr marL="0" indent="0">
              <a:lnSpc>
                <a:spcPts val="3800"/>
              </a:lnSpc>
              <a:spcBef>
                <a:spcPts val="0"/>
              </a:spcBef>
              <a:buNone/>
              <a:defRPr sz="3600" b="0" i="0" kern="0" cap="all" spc="150" baseline="0">
                <a:solidFill>
                  <a:schemeClr val="tx1"/>
                </a:solidFill>
                <a:latin typeface="Whitney Bold"/>
                <a:cs typeface="Whitney Bold"/>
              </a:defRPr>
            </a:lvl1pPr>
          </a:lstStyle>
          <a:p>
            <a:pPr lvl="0"/>
            <a:r>
              <a:rPr lang="en-CA" dirty="0"/>
              <a:t>Click to edit Master text styles</a:t>
            </a:r>
          </a:p>
        </p:txBody>
      </p:sp>
      <p:sp>
        <p:nvSpPr>
          <p:cNvPr id="11"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chemeClr val="tx1"/>
                </a:solidFill>
                <a:latin typeface="Whitney Book"/>
                <a:cs typeface="Whitney Book"/>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2"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900" b="0" i="0" kern="0" cap="all" spc="150" normalizeH="0" baseline="0">
                <a:solidFill>
                  <a:srgbClr val="0C2344"/>
                </a:solidFill>
                <a:latin typeface="Whitney Bold"/>
                <a:cs typeface="Whitney Bold"/>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49790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 2">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C0F0FE-D04B-BC4A-90C4-CB9A323668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8" y="1443038"/>
            <a:ext cx="477043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0592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02D96-1B84-5C40-BAE0-BB752D369B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1BCF90-9574-BF49-838B-D70EA75967EF}"/>
              </a:ext>
            </a:extLst>
          </p:cNvPr>
          <p:cNvSpPr>
            <a:spLocks noGrp="1"/>
          </p:cNvSpPr>
          <p:nvPr>
            <p:ph type="dt" sz="half" idx="10"/>
          </p:nvPr>
        </p:nvSpPr>
        <p:spPr/>
        <p:txBody>
          <a:bodyPr/>
          <a:lstStyle/>
          <a:p>
            <a:fld id="{21451FE5-C139-2046-97CD-35F88A962577}" type="datetimeFigureOut">
              <a:rPr lang="en-US" smtClean="0"/>
              <a:t>6/3/21</a:t>
            </a:fld>
            <a:endParaRPr lang="en-US"/>
          </a:p>
        </p:txBody>
      </p:sp>
      <p:sp>
        <p:nvSpPr>
          <p:cNvPr id="4" name="Footer Placeholder 3">
            <a:extLst>
              <a:ext uri="{FF2B5EF4-FFF2-40B4-BE49-F238E27FC236}">
                <a16:creationId xmlns:a16="http://schemas.microsoft.com/office/drawing/2014/main" id="{BEA1E16E-E999-3047-BC73-AD090965BC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EBA9F9-157D-AC40-8036-726C5CE64950}"/>
              </a:ext>
            </a:extLst>
          </p:cNvPr>
          <p:cNvSpPr>
            <a:spLocks noGrp="1"/>
          </p:cNvSpPr>
          <p:nvPr>
            <p:ph type="sldNum" sz="quarter" idx="12"/>
          </p:nvPr>
        </p:nvSpPr>
        <p:spPr/>
        <p:txBody>
          <a:bodyPr/>
          <a:lstStyle/>
          <a:p>
            <a:fld id="{2BF091E1-4533-2741-B366-ED10D7AE72CE}" type="slidenum">
              <a:rPr lang="en-US" smtClean="0"/>
              <a:t>‹#›</a:t>
            </a:fld>
            <a:endParaRPr lang="en-US"/>
          </a:p>
        </p:txBody>
      </p:sp>
    </p:spTree>
    <p:extLst>
      <p:ext uri="{BB962C8B-B14F-4D97-AF65-F5344CB8AC3E}">
        <p14:creationId xmlns:p14="http://schemas.microsoft.com/office/powerpoint/2010/main" val="2013126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a:prstGeom prst="rect">
            <a:avLst/>
          </a:prstGeo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6"/>
            <a:ext cx="7543800" cy="857250"/>
          </a:xfrm>
          <a:prstGeom prst="rect">
            <a:avLst/>
          </a:prstGeo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a:xfrm>
            <a:off x="822961" y="4844839"/>
            <a:ext cx="1854203" cy="273844"/>
          </a:xfrm>
          <a:prstGeom prst="rect">
            <a:avLst/>
          </a:prstGeom>
        </p:spPr>
        <p:txBody>
          <a:bodyPr/>
          <a:lstStyle/>
          <a:p>
            <a:fld id="{A92C7DE9-EAC0-4CF8-91AE-501EA2058875}" type="datetimeFigureOut">
              <a:rPr lang="en-US" smtClean="0"/>
              <a:t>6/3/21</a:t>
            </a:fld>
            <a:endParaRPr lang="en-US"/>
          </a:p>
        </p:txBody>
      </p:sp>
      <p:sp>
        <p:nvSpPr>
          <p:cNvPr id="5" name="Footer Placeholder 4"/>
          <p:cNvSpPr>
            <a:spLocks noGrp="1"/>
          </p:cNvSpPr>
          <p:nvPr>
            <p:ph type="ftr" sz="quarter" idx="11"/>
          </p:nvPr>
        </p:nvSpPr>
        <p:spPr>
          <a:xfrm>
            <a:off x="2764639" y="4844839"/>
            <a:ext cx="3617103"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7425344" y="4844839"/>
            <a:ext cx="984019" cy="273844"/>
          </a:xfrm>
          <a:prstGeom prst="rect">
            <a:avLst/>
          </a:prstGeom>
        </p:spPr>
        <p:txBody>
          <a:bodyPr/>
          <a:lstStyle/>
          <a:p>
            <a:fld id="{C9A0E768-67BE-45A7-9B28-0FB15FC3E3D1}" type="slidenum">
              <a:rPr lang="en-US" smtClean="0"/>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813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DFDC7B-9C73-AD46-9EB9-35A879091315}"/>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9" name="Picture 3">
            <a:extLst>
              <a:ext uri="{FF2B5EF4-FFF2-40B4-BE49-F238E27FC236}">
                <a16:creationId xmlns:a16="http://schemas.microsoft.com/office/drawing/2014/main" id="{53576C86-6D7F-5A4C-90C6-35A90DDE90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8"/>
          <p:cNvSpPr>
            <a:spLocks noGrp="1"/>
          </p:cNvSpPr>
          <p:nvPr>
            <p:ph type="body" sz="quarter" idx="11"/>
          </p:nvPr>
        </p:nvSpPr>
        <p:spPr>
          <a:xfrm>
            <a:off x="365587" y="1131888"/>
            <a:ext cx="5430376" cy="1823086"/>
          </a:xfrm>
          <a:prstGeom prst="rect">
            <a:avLst/>
          </a:prstGeom>
        </p:spPr>
        <p:txBody>
          <a:bodyPr vert="horz" lIns="0" tIns="0" rIns="0" bIns="0" anchor="t" anchorCtr="0"/>
          <a:lstStyle>
            <a:lvl1pPr marL="0" indent="0">
              <a:lnSpc>
                <a:spcPts val="3800"/>
              </a:lnSpc>
              <a:spcBef>
                <a:spcPts val="0"/>
              </a:spcBef>
              <a:buNone/>
              <a:defRPr sz="3600" b="0" i="0" kern="0" cap="all" spc="150" baseline="0">
                <a:solidFill>
                  <a:srgbClr val="FFFFFF"/>
                </a:solidFill>
                <a:latin typeface="Whitney Bold"/>
                <a:cs typeface="Whitney Bold"/>
              </a:defRPr>
            </a:lvl1pPr>
          </a:lstStyle>
          <a:p>
            <a:pPr lvl="0"/>
            <a:r>
              <a:rPr lang="en-CA" dirty="0"/>
              <a:t>Click to edit Master text styles</a:t>
            </a:r>
          </a:p>
        </p:txBody>
      </p:sp>
      <p:sp>
        <p:nvSpPr>
          <p:cNvPr id="7"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rgbClr val="FFFFFF"/>
                </a:solidFill>
                <a:latin typeface="Whitney Book"/>
                <a:cs typeface="Whitney Book"/>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8"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900" b="0" i="0" kern="0" cap="all" spc="150" normalizeH="0" baseline="0">
                <a:solidFill>
                  <a:srgbClr val="FFFFFF"/>
                </a:solidFill>
                <a:latin typeface="Whitney Bold"/>
                <a:cs typeface="Whitney Bold"/>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pic>
        <p:nvPicPr>
          <p:cNvPr id="10" name="Picture 4" descr="Image result for contraception abortion research team">
            <a:extLst>
              <a:ext uri="{FF2B5EF4-FFF2-40B4-BE49-F238E27FC236}">
                <a16:creationId xmlns:a16="http://schemas.microsoft.com/office/drawing/2014/main" id="{CAE0C94D-C4DF-7648-ABB0-AF8414460BB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95201" y="1131888"/>
            <a:ext cx="2048687" cy="48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26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section Slide - 2">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6685B419-C16C-0049-919B-2C0E5FBA7E38}"/>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1AEA5291-6537-C243-A0CA-363CEB61AE26}" type="slidenum">
              <a:rPr lang="en-US" altLang="en-US" sz="900" smtClean="0">
                <a:solidFill>
                  <a:srgbClr val="FFFFFF"/>
                </a:solidFill>
                <a:latin typeface="Whitney Book" charset="0"/>
              </a:rPr>
              <a:pPr algn="r">
                <a:spcBef>
                  <a:spcPct val="20000"/>
                </a:spcBef>
                <a:buFont typeface="Arial" panose="020B0604020202020204" pitchFamily="34" charset="0"/>
                <a:buNone/>
                <a:defRPr/>
              </a:pPr>
              <a:t>‹#›</a:t>
            </a:fld>
            <a:endParaRPr lang="en-CA" altLang="en-US" sz="900">
              <a:solidFill>
                <a:srgbClr val="FFFFFF"/>
              </a:solidFill>
              <a:latin typeface="Whitney Book" charset="0"/>
            </a:endParaRPr>
          </a:p>
        </p:txBody>
      </p:sp>
      <p:sp>
        <p:nvSpPr>
          <p:cNvPr id="4" name="Rectangle 3">
            <a:extLst>
              <a:ext uri="{FF2B5EF4-FFF2-40B4-BE49-F238E27FC236}">
                <a16:creationId xmlns:a16="http://schemas.microsoft.com/office/drawing/2014/main" id="{B3967E7F-C47B-F84C-A714-6C81DBD12EB3}"/>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5" name="Picture 2">
            <a:extLst>
              <a:ext uri="{FF2B5EF4-FFF2-40B4-BE49-F238E27FC236}">
                <a16:creationId xmlns:a16="http://schemas.microsoft.com/office/drawing/2014/main" id="{76ADE3F1-5F34-7A4A-9AB4-2FA3A5D0D3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1"/>
          </p:nvPr>
        </p:nvSpPr>
        <p:spPr>
          <a:xfrm>
            <a:off x="365587" y="1131888"/>
            <a:ext cx="5430376" cy="1060178"/>
          </a:xfrm>
          <a:prstGeom prst="rect">
            <a:avLst/>
          </a:prstGeom>
        </p:spPr>
        <p:txBody>
          <a:bodyPr vert="horz" lIns="0" tIns="0" rIns="0" bIns="0" anchor="t" anchorCtr="0"/>
          <a:lstStyle>
            <a:lvl1pPr marL="0" indent="0">
              <a:lnSpc>
                <a:spcPts val="3400"/>
              </a:lnSpc>
              <a:spcBef>
                <a:spcPts val="0"/>
              </a:spcBef>
              <a:buNone/>
              <a:defRPr sz="3000" b="0" i="0" kern="0" cap="all" spc="150" baseline="0">
                <a:solidFill>
                  <a:schemeClr val="tx1"/>
                </a:solidFill>
                <a:latin typeface="Whitney Bold"/>
                <a:cs typeface="Whitney Bold"/>
              </a:defRPr>
            </a:lvl1pPr>
          </a:lstStyle>
          <a:p>
            <a:pPr lvl="0"/>
            <a:r>
              <a:rPr lang="en-CA" dirty="0"/>
              <a:t>Click to edit Master text styles</a:t>
            </a:r>
          </a:p>
        </p:txBody>
      </p:sp>
      <p:pic>
        <p:nvPicPr>
          <p:cNvPr id="6" name="Picture 4" descr="Image result for contraception abortion research team">
            <a:extLst>
              <a:ext uri="{FF2B5EF4-FFF2-40B4-BE49-F238E27FC236}">
                <a16:creationId xmlns:a16="http://schemas.microsoft.com/office/drawing/2014/main" id="{CAE0C94D-C4DF-7648-ABB0-AF8414460BB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85676" y="1131888"/>
            <a:ext cx="2048687" cy="48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30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section Slide - 3">
    <p:bg>
      <p:bgPr>
        <a:solidFill>
          <a:schemeClr val="tx1"/>
        </a:solidFill>
        <a:effectLst/>
      </p:bgPr>
    </p:bg>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4FFCF9E2-4869-C540-98A8-E2B31F1FCCD0}"/>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22BEEC41-4061-5641-AF76-221BD067C26F}" type="slidenum">
              <a:rPr lang="en-US" altLang="en-US" sz="900" smtClean="0">
                <a:solidFill>
                  <a:srgbClr val="FFFFFF"/>
                </a:solidFill>
                <a:latin typeface="Whitney Book" charset="0"/>
              </a:rPr>
              <a:pPr algn="r">
                <a:spcBef>
                  <a:spcPct val="20000"/>
                </a:spcBef>
                <a:buFont typeface="Arial" panose="020B0604020202020204" pitchFamily="34" charset="0"/>
                <a:buNone/>
                <a:defRPr/>
              </a:pPr>
              <a:t>‹#›</a:t>
            </a:fld>
            <a:endParaRPr lang="en-CA" altLang="en-US" sz="900">
              <a:solidFill>
                <a:srgbClr val="FFFFFF"/>
              </a:solidFill>
              <a:latin typeface="Whitney Book" charset="0"/>
            </a:endParaRPr>
          </a:p>
        </p:txBody>
      </p:sp>
      <p:sp>
        <p:nvSpPr>
          <p:cNvPr id="4" name="Rectangle 3">
            <a:extLst>
              <a:ext uri="{FF2B5EF4-FFF2-40B4-BE49-F238E27FC236}">
                <a16:creationId xmlns:a16="http://schemas.microsoft.com/office/drawing/2014/main" id="{C6556110-954B-CF40-8FB6-34F93DB437F9}"/>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5" name="Picture 3">
            <a:extLst>
              <a:ext uri="{FF2B5EF4-FFF2-40B4-BE49-F238E27FC236}">
                <a16:creationId xmlns:a16="http://schemas.microsoft.com/office/drawing/2014/main" id="{4865E3FA-20BB-5F49-AD50-6805E2578E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1"/>
          </p:nvPr>
        </p:nvSpPr>
        <p:spPr>
          <a:xfrm>
            <a:off x="365587" y="1131888"/>
            <a:ext cx="5430376" cy="1060178"/>
          </a:xfrm>
          <a:prstGeom prst="rect">
            <a:avLst/>
          </a:prstGeom>
        </p:spPr>
        <p:txBody>
          <a:bodyPr vert="horz" lIns="0" tIns="0" rIns="0" bIns="0" anchor="t" anchorCtr="0"/>
          <a:lstStyle>
            <a:lvl1pPr marL="0" indent="0">
              <a:lnSpc>
                <a:spcPts val="3400"/>
              </a:lnSpc>
              <a:spcBef>
                <a:spcPts val="0"/>
              </a:spcBef>
              <a:buNone/>
              <a:defRPr sz="3000" b="0" i="0" kern="0" cap="all" spc="150" baseline="0">
                <a:solidFill>
                  <a:srgbClr val="FFFFFF"/>
                </a:solidFill>
                <a:latin typeface="Whitney Bold"/>
                <a:cs typeface="Whitney Bold"/>
              </a:defRPr>
            </a:lvl1pPr>
          </a:lstStyle>
          <a:p>
            <a:pPr lvl="0"/>
            <a:r>
              <a:rPr lang="en-CA" dirty="0"/>
              <a:t>Click to edit Master text styles</a:t>
            </a:r>
          </a:p>
        </p:txBody>
      </p:sp>
      <p:pic>
        <p:nvPicPr>
          <p:cNvPr id="6" name="Picture 4" descr="Image result for contraception abortion research team">
            <a:extLst>
              <a:ext uri="{FF2B5EF4-FFF2-40B4-BE49-F238E27FC236}">
                <a16:creationId xmlns:a16="http://schemas.microsoft.com/office/drawing/2014/main" id="{CAE0C94D-C4DF-7648-ABB0-AF8414460BB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05327" y="1131888"/>
            <a:ext cx="2048687" cy="48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061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 Slide - 1">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2011BEA0-C4C3-304F-8FDA-5C4AE11AE2D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4">
            <a:extLst>
              <a:ext uri="{FF2B5EF4-FFF2-40B4-BE49-F238E27FC236}">
                <a16:creationId xmlns:a16="http://schemas.microsoft.com/office/drawing/2014/main" id="{5E7012C7-B387-3A49-9F7F-35D494DCB031}"/>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81F58386-002B-9E4D-AF5F-34FD2C135C55}" type="slidenum">
              <a:rPr lang="en-US" altLang="en-US" sz="900" smtClean="0">
                <a:latin typeface="Whitney Book" charset="0"/>
              </a:rPr>
              <a:pPr algn="r">
                <a:spcBef>
                  <a:spcPct val="20000"/>
                </a:spcBef>
                <a:buFont typeface="Arial" panose="020B0604020202020204" pitchFamily="34" charset="0"/>
                <a:buNone/>
                <a:defRPr/>
              </a:pPr>
              <a:t>‹#›</a:t>
            </a:fld>
            <a:endParaRPr lang="en-CA" altLang="en-US" sz="900">
              <a:latin typeface="Whitney Book" charset="0"/>
            </a:endParaRPr>
          </a:p>
        </p:txBody>
      </p:sp>
      <p:sp>
        <p:nvSpPr>
          <p:cNvPr id="9"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900" b="0" i="0" u="none" strike="noStrike" kern="1200" cap="all" spc="150" normalizeH="0" baseline="0" noProof="0">
                <a:ln>
                  <a:noFill/>
                </a:ln>
                <a:solidFill>
                  <a:srgbClr val="0C2344"/>
                </a:solidFill>
                <a:effectLst/>
                <a:uLnTx/>
                <a:uFillTx/>
                <a:latin typeface="Whitney Bold"/>
                <a:cs typeface="Whitney Bold"/>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10"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Whitney Medium"/>
                <a:cs typeface="Whitney Medium"/>
              </a:defRPr>
            </a:lvl1pPr>
            <a:lvl2pPr marL="0" indent="-180000">
              <a:lnSpc>
                <a:spcPct val="130000"/>
              </a:lnSpc>
              <a:spcBef>
                <a:spcPts val="0"/>
              </a:spcBef>
              <a:buFont typeface="Arial"/>
              <a:buChar char="•"/>
              <a:defRPr sz="1500">
                <a:latin typeface="Whitney Medium"/>
                <a:cs typeface="Whitney Medium"/>
              </a:defRPr>
            </a:lvl2pPr>
            <a:lvl3pPr marL="540000" indent="-180000">
              <a:lnSpc>
                <a:spcPct val="130000"/>
              </a:lnSpc>
              <a:spcBef>
                <a:spcPts val="0"/>
              </a:spcBef>
              <a:defRPr sz="1500" b="0" i="0">
                <a:latin typeface="Whitney Book"/>
                <a:cs typeface="Whitney Book"/>
              </a:defRPr>
            </a:lvl3pPr>
            <a:lvl4pPr marL="900000" indent="-180000">
              <a:lnSpc>
                <a:spcPct val="130000"/>
              </a:lnSpc>
              <a:spcBef>
                <a:spcPts val="0"/>
              </a:spcBef>
              <a:buFont typeface="Arial"/>
              <a:buChar char="•"/>
              <a:defRPr sz="1500" b="0" i="0">
                <a:latin typeface="Whitney Book"/>
                <a:cs typeface="Whitney Book"/>
              </a:defRPr>
            </a:lvl4pPr>
            <a:lvl5pPr marL="1260000" indent="-180000">
              <a:lnSpc>
                <a:spcPct val="130000"/>
              </a:lnSpc>
              <a:spcBef>
                <a:spcPts val="0"/>
              </a:spcBef>
              <a:buFont typeface="Arial"/>
              <a:buChar char="•"/>
              <a:defRPr sz="1500" b="0" i="0">
                <a:latin typeface="Whitney Book"/>
                <a:cs typeface="Whitney Book"/>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pic>
        <p:nvPicPr>
          <p:cNvPr id="6" name="Picture 4" descr="Image result for contraception abortion research team">
            <a:extLst>
              <a:ext uri="{FF2B5EF4-FFF2-40B4-BE49-F238E27FC236}">
                <a16:creationId xmlns:a16="http://schemas.microsoft.com/office/drawing/2014/main" id="{CAE0C94D-C4DF-7648-ABB0-AF8414460BB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29304" y="1439863"/>
            <a:ext cx="2048687" cy="48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65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py Slide - 2">
    <p:bg>
      <p:bgPr>
        <a:solidFill>
          <a:schemeClr val="tx1"/>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42A16C8-FEC2-6548-8C22-487BF19697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4">
            <a:extLst>
              <a:ext uri="{FF2B5EF4-FFF2-40B4-BE49-F238E27FC236}">
                <a16:creationId xmlns:a16="http://schemas.microsoft.com/office/drawing/2014/main" id="{D160CC31-FB36-8E42-8689-ECCCAB62343D}"/>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ADA5E913-711F-E747-99BD-3E650164921C}" type="slidenum">
              <a:rPr lang="en-US" altLang="en-US" sz="900" smtClean="0">
                <a:solidFill>
                  <a:srgbClr val="FFFFFF"/>
                </a:solidFill>
                <a:latin typeface="Whitney Book" charset="0"/>
              </a:rPr>
              <a:pPr algn="r">
                <a:spcBef>
                  <a:spcPct val="20000"/>
                </a:spcBef>
                <a:buFont typeface="Arial" panose="020B0604020202020204" pitchFamily="34" charset="0"/>
                <a:buNone/>
                <a:defRPr/>
              </a:pPr>
              <a:t>‹#›</a:t>
            </a:fld>
            <a:endParaRPr lang="en-CA" altLang="en-US" sz="900">
              <a:solidFill>
                <a:srgbClr val="FFFFFF"/>
              </a:solidFill>
              <a:latin typeface="Whitney Book" charset="0"/>
            </a:endParaRPr>
          </a:p>
        </p:txBody>
      </p:sp>
      <p:sp>
        <p:nvSpPr>
          <p:cNvPr id="9"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900" b="0" i="0" u="none" strike="noStrike" kern="1200" cap="all" spc="150" normalizeH="0" baseline="0" noProof="0">
                <a:ln>
                  <a:noFill/>
                </a:ln>
                <a:solidFill>
                  <a:srgbClr val="FFFFFF"/>
                </a:solidFill>
                <a:effectLst/>
                <a:uLnTx/>
                <a:uFillTx/>
                <a:latin typeface="Whitney Bold"/>
                <a:cs typeface="Whitney Bold"/>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Whitney Medium"/>
                <a:cs typeface="Whitney Medium"/>
              </a:defRPr>
            </a:lvl1pPr>
            <a:lvl2pPr marL="0" indent="-180000">
              <a:lnSpc>
                <a:spcPct val="130000"/>
              </a:lnSpc>
              <a:spcBef>
                <a:spcPts val="0"/>
              </a:spcBef>
              <a:buFont typeface="Arial"/>
              <a:buChar char="•"/>
              <a:defRPr sz="1500">
                <a:solidFill>
                  <a:srgbClr val="FFFFFF"/>
                </a:solidFill>
                <a:latin typeface="Whitney Medium"/>
                <a:cs typeface="Whitney Medium"/>
              </a:defRPr>
            </a:lvl2pPr>
            <a:lvl3pPr marL="540000" indent="-180000">
              <a:lnSpc>
                <a:spcPct val="130000"/>
              </a:lnSpc>
              <a:spcBef>
                <a:spcPts val="0"/>
              </a:spcBef>
              <a:defRPr sz="1500" b="0" i="0">
                <a:solidFill>
                  <a:srgbClr val="FFFFFF"/>
                </a:solidFill>
                <a:latin typeface="Whitney Book"/>
                <a:cs typeface="Whitney Book"/>
              </a:defRPr>
            </a:lvl3pPr>
            <a:lvl4pPr marL="900000" indent="-180000">
              <a:lnSpc>
                <a:spcPct val="130000"/>
              </a:lnSpc>
              <a:spcBef>
                <a:spcPts val="0"/>
              </a:spcBef>
              <a:buFont typeface="Arial"/>
              <a:buChar char="•"/>
              <a:defRPr sz="1500" b="0" i="0">
                <a:solidFill>
                  <a:srgbClr val="FFFFFF"/>
                </a:solidFill>
                <a:latin typeface="Whitney Book"/>
                <a:cs typeface="Whitney Book"/>
              </a:defRPr>
            </a:lvl4pPr>
            <a:lvl5pPr marL="1260000" indent="-180000">
              <a:lnSpc>
                <a:spcPct val="130000"/>
              </a:lnSpc>
              <a:spcBef>
                <a:spcPts val="0"/>
              </a:spcBef>
              <a:buFont typeface="Arial"/>
              <a:buChar char="•"/>
              <a:defRPr sz="1500" b="0" i="0">
                <a:solidFill>
                  <a:srgbClr val="FFFFFF"/>
                </a:solidFill>
                <a:latin typeface="Whitney Book"/>
                <a:cs typeface="Whitney Book"/>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844322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cs Slide - 1">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045EF350-DAC4-5245-9A66-E30DDF02D497}"/>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74C01A3D-C544-324F-89DC-6C148C00AD24}" type="slidenum">
              <a:rPr lang="en-US" altLang="en-US" sz="900" smtClean="0">
                <a:latin typeface="Whitney Book" charset="0"/>
              </a:rPr>
              <a:pPr algn="r">
                <a:spcBef>
                  <a:spcPct val="20000"/>
                </a:spcBef>
                <a:buFont typeface="Arial" panose="020B0604020202020204" pitchFamily="34" charset="0"/>
                <a:buNone/>
                <a:defRPr/>
              </a:pPr>
              <a:t>‹#›</a:t>
            </a:fld>
            <a:endParaRPr lang="en-CA" altLang="en-US" sz="900">
              <a:latin typeface="Whitney Book" charset="0"/>
            </a:endParaRPr>
          </a:p>
        </p:txBody>
      </p:sp>
      <p:pic>
        <p:nvPicPr>
          <p:cNvPr id="5" name="Picture 3">
            <a:extLst>
              <a:ext uri="{FF2B5EF4-FFF2-40B4-BE49-F238E27FC236}">
                <a16:creationId xmlns:a16="http://schemas.microsoft.com/office/drawing/2014/main" id="{91EB5C26-C79A-4B48-8FDE-9CB042EFA7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422275"/>
            <a:ext cx="36353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900" b="0" i="0" u="none" strike="noStrike" kern="1200" cap="all" spc="150" normalizeH="0" baseline="0" noProof="0">
                <a:ln>
                  <a:noFill/>
                </a:ln>
                <a:solidFill>
                  <a:srgbClr val="0C2344"/>
                </a:solidFill>
                <a:effectLst/>
                <a:uLnTx/>
                <a:uFillTx/>
                <a:latin typeface="Whitney Bold"/>
                <a:cs typeface="Whitney Bold"/>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Whitney Medium"/>
                <a:cs typeface="Whitney Medium"/>
              </a:defRPr>
            </a:lvl1pPr>
            <a:lvl2pPr marL="0" indent="-180000">
              <a:lnSpc>
                <a:spcPct val="130000"/>
              </a:lnSpc>
              <a:spcBef>
                <a:spcPts val="0"/>
              </a:spcBef>
              <a:buFont typeface="Arial"/>
              <a:buChar char="•"/>
              <a:defRPr sz="1500">
                <a:latin typeface="Whitney Medium"/>
                <a:cs typeface="Whitney Medium"/>
              </a:defRPr>
            </a:lvl2pPr>
            <a:lvl3pPr marL="540000" indent="-180000">
              <a:lnSpc>
                <a:spcPct val="130000"/>
              </a:lnSpc>
              <a:spcBef>
                <a:spcPts val="0"/>
              </a:spcBef>
              <a:defRPr sz="1500" b="0" i="0">
                <a:latin typeface="Whitney Book"/>
                <a:cs typeface="Whitney Book"/>
              </a:defRPr>
            </a:lvl3pPr>
            <a:lvl4pPr marL="900000" indent="-180000">
              <a:lnSpc>
                <a:spcPct val="130000"/>
              </a:lnSpc>
              <a:spcBef>
                <a:spcPts val="0"/>
              </a:spcBef>
              <a:buFont typeface="Arial"/>
              <a:buChar char="•"/>
              <a:defRPr sz="1500" b="0" i="0">
                <a:latin typeface="Whitney Book"/>
                <a:cs typeface="Whitney Book"/>
              </a:defRPr>
            </a:lvl4pPr>
            <a:lvl5pPr marL="1260000" indent="-180000">
              <a:lnSpc>
                <a:spcPct val="130000"/>
              </a:lnSpc>
              <a:spcBef>
                <a:spcPts val="0"/>
              </a:spcBef>
              <a:buFont typeface="Arial"/>
              <a:buChar char="•"/>
              <a:defRPr sz="1500" b="0" i="0">
                <a:latin typeface="Whitney Book"/>
                <a:cs typeface="Whitney Book"/>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pic>
        <p:nvPicPr>
          <p:cNvPr id="7" name="Picture 4" descr="Image result for contraception abortion research team">
            <a:extLst>
              <a:ext uri="{FF2B5EF4-FFF2-40B4-BE49-F238E27FC236}">
                <a16:creationId xmlns:a16="http://schemas.microsoft.com/office/drawing/2014/main" id="{CAE0C94D-C4DF-7648-ABB0-AF8414460BB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72200" y="411510"/>
            <a:ext cx="2048687" cy="48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054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ics Slide - 2">
    <p:bg>
      <p:bgPr>
        <a:solidFill>
          <a:schemeClr val="tx1"/>
        </a:solidFill>
        <a:effectLst/>
      </p:bgPr>
    </p:bg>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F3F6038D-CC87-EB40-A1EE-EEB2D51448C1}"/>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C0036525-D93B-894F-B8A2-696FE2A5B8BE}" type="slidenum">
              <a:rPr lang="en-US" altLang="en-US" sz="900" smtClean="0">
                <a:solidFill>
                  <a:srgbClr val="FFFFFF"/>
                </a:solidFill>
                <a:latin typeface="Whitney Book" charset="0"/>
              </a:rPr>
              <a:pPr algn="r">
                <a:spcBef>
                  <a:spcPct val="20000"/>
                </a:spcBef>
                <a:buFont typeface="Arial" panose="020B0604020202020204" pitchFamily="34" charset="0"/>
                <a:buNone/>
                <a:defRPr/>
              </a:pPr>
              <a:t>‹#›</a:t>
            </a:fld>
            <a:endParaRPr lang="en-CA" altLang="en-US" sz="900">
              <a:solidFill>
                <a:srgbClr val="FFFFFF"/>
              </a:solidFill>
              <a:latin typeface="Whitney Book" charset="0"/>
            </a:endParaRPr>
          </a:p>
        </p:txBody>
      </p:sp>
      <p:pic>
        <p:nvPicPr>
          <p:cNvPr id="5" name="Picture 2">
            <a:extLst>
              <a:ext uri="{FF2B5EF4-FFF2-40B4-BE49-F238E27FC236}">
                <a16:creationId xmlns:a16="http://schemas.microsoft.com/office/drawing/2014/main" id="{24F526F4-7865-674A-A886-ADB6202BF9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47307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900" b="0" i="0" u="none" strike="noStrike" kern="1200" cap="all" spc="150" normalizeH="0" baseline="0" noProof="0">
                <a:ln>
                  <a:noFill/>
                </a:ln>
                <a:solidFill>
                  <a:srgbClr val="FFFFFF"/>
                </a:solidFill>
                <a:effectLst/>
                <a:uLnTx/>
                <a:uFillTx/>
                <a:latin typeface="Whitney Bold"/>
                <a:cs typeface="Whitney Bold"/>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Whitney Medium"/>
                <a:cs typeface="Whitney Medium"/>
              </a:defRPr>
            </a:lvl1pPr>
            <a:lvl2pPr marL="0" indent="-180000">
              <a:lnSpc>
                <a:spcPct val="130000"/>
              </a:lnSpc>
              <a:spcBef>
                <a:spcPts val="0"/>
              </a:spcBef>
              <a:buFont typeface="Arial"/>
              <a:buChar char="•"/>
              <a:defRPr sz="1500">
                <a:solidFill>
                  <a:srgbClr val="FFFFFF"/>
                </a:solidFill>
                <a:latin typeface="Whitney Medium"/>
                <a:cs typeface="Whitney Medium"/>
              </a:defRPr>
            </a:lvl2pPr>
            <a:lvl3pPr marL="540000" indent="-180000">
              <a:lnSpc>
                <a:spcPct val="130000"/>
              </a:lnSpc>
              <a:spcBef>
                <a:spcPts val="0"/>
              </a:spcBef>
              <a:defRPr sz="1500" b="0" i="0">
                <a:solidFill>
                  <a:srgbClr val="FFFFFF"/>
                </a:solidFill>
                <a:latin typeface="Whitney Book"/>
                <a:cs typeface="Whitney Book"/>
              </a:defRPr>
            </a:lvl3pPr>
            <a:lvl4pPr marL="900000" indent="-180000">
              <a:lnSpc>
                <a:spcPct val="130000"/>
              </a:lnSpc>
              <a:spcBef>
                <a:spcPts val="0"/>
              </a:spcBef>
              <a:buFont typeface="Arial"/>
              <a:buChar char="•"/>
              <a:defRPr sz="1500" b="0" i="0">
                <a:solidFill>
                  <a:srgbClr val="FFFFFF"/>
                </a:solidFill>
                <a:latin typeface="Whitney Book"/>
                <a:cs typeface="Whitney Book"/>
              </a:defRPr>
            </a:lvl4pPr>
            <a:lvl5pPr marL="1260000" indent="-180000">
              <a:lnSpc>
                <a:spcPct val="130000"/>
              </a:lnSpc>
              <a:spcBef>
                <a:spcPts val="0"/>
              </a:spcBef>
              <a:buFont typeface="Arial"/>
              <a:buChar char="•"/>
              <a:defRPr sz="1500" b="0" i="0">
                <a:solidFill>
                  <a:srgbClr val="FFFFFF"/>
                </a:solidFill>
                <a:latin typeface="Whitney Book"/>
                <a:cs typeface="Whitney Book"/>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pic>
        <p:nvPicPr>
          <p:cNvPr id="7" name="Picture 4" descr="Image result for contraception abortion research team">
            <a:extLst>
              <a:ext uri="{FF2B5EF4-FFF2-40B4-BE49-F238E27FC236}">
                <a16:creationId xmlns:a16="http://schemas.microsoft.com/office/drawing/2014/main" id="{CAE0C94D-C4DF-7648-ABB0-AF8414460BB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31246" y="482542"/>
            <a:ext cx="2048687" cy="48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069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D0DAF3-87B9-BF43-91C2-CCA6414AF63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8" y="1439863"/>
            <a:ext cx="4770437"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5025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262" r:id="rId1"/>
    <p:sldLayoutId id="2147485263" r:id="rId2"/>
    <p:sldLayoutId id="2147485264" r:id="rId3"/>
    <p:sldLayoutId id="2147485265" r:id="rId4"/>
    <p:sldLayoutId id="2147485266" r:id="rId5"/>
    <p:sldLayoutId id="2147485267" r:id="rId6"/>
    <p:sldLayoutId id="2147485268" r:id="rId7"/>
    <p:sldLayoutId id="2147485269" r:id="rId8"/>
    <p:sldLayoutId id="2147485270" r:id="rId9"/>
    <p:sldLayoutId id="2147485271" r:id="rId10"/>
    <p:sldLayoutId id="2147485278" r:id="rId11"/>
    <p:sldLayoutId id="2147485280"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8.jpg"/><Relationship Id="rId5" Type="http://schemas.openxmlformats.org/officeDocument/2006/relationships/image" Target="../media/image21.jpeg"/><Relationship Id="rId10" Type="http://schemas.openxmlformats.org/officeDocument/2006/relationships/image" Target="../media/image7.png"/><Relationship Id="rId4" Type="http://schemas.openxmlformats.org/officeDocument/2006/relationships/image" Target="../media/image20.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8.jp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5.png"/><Relationship Id="rId5" Type="http://schemas.openxmlformats.org/officeDocument/2006/relationships/image" Target="../media/image21.jpeg"/><Relationship Id="rId10" Type="http://schemas.openxmlformats.org/officeDocument/2006/relationships/image" Target="../media/image27.jpeg"/><Relationship Id="rId4" Type="http://schemas.openxmlformats.org/officeDocument/2006/relationships/image" Target="../media/image20.png"/><Relationship Id="rId9"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mailto:regina.renner@ubc.ca" TargetMode="Externa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8.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6A8D39-D513-224E-A0BF-EC133350515F}"/>
              </a:ext>
            </a:extLst>
          </p:cNvPr>
          <p:cNvSpPr>
            <a:spLocks noGrp="1"/>
          </p:cNvSpPr>
          <p:nvPr>
            <p:ph type="body" sz="quarter" idx="11"/>
          </p:nvPr>
        </p:nvSpPr>
        <p:spPr>
          <a:xfrm>
            <a:off x="396421" y="699542"/>
            <a:ext cx="7199915" cy="1823086"/>
          </a:xfrm>
        </p:spPr>
        <p:txBody>
          <a:bodyPr/>
          <a:lstStyle/>
          <a:p>
            <a:r>
              <a:rPr lang="en-US" dirty="0">
                <a:latin typeface="Calibri" panose="020F0502020204030204" pitchFamily="34" charset="0"/>
                <a:cs typeface="Calibri" panose="020F0502020204030204" pitchFamily="34" charset="0"/>
              </a:rPr>
              <a:t>Étude Canadienne sur les services </a:t>
            </a:r>
            <a:r>
              <a:rPr lang="en-US" dirty="0" err="1">
                <a:latin typeface="Calibri" panose="020F0502020204030204" pitchFamily="34" charset="0"/>
                <a:cs typeface="Calibri" panose="020F0502020204030204" pitchFamily="34" charset="0"/>
              </a:rPr>
              <a:t>d’avortement</a:t>
            </a:r>
            <a:r>
              <a:rPr lang="en-US" dirty="0">
                <a:latin typeface="Calibri" panose="020F0502020204030204" pitchFamily="34" charset="0"/>
                <a:cs typeface="Calibri" panose="020F0502020204030204" pitchFamily="34" charset="0"/>
              </a:rPr>
              <a:t> (CAPS)</a:t>
            </a:r>
          </a:p>
        </p:txBody>
      </p:sp>
      <p:sp>
        <p:nvSpPr>
          <p:cNvPr id="4" name="Text Placeholder 3">
            <a:extLst>
              <a:ext uri="{FF2B5EF4-FFF2-40B4-BE49-F238E27FC236}">
                <a16:creationId xmlns:a16="http://schemas.microsoft.com/office/drawing/2014/main" id="{9FB70026-C2A0-FD42-AE1F-1A0908228476}"/>
              </a:ext>
            </a:extLst>
          </p:cNvPr>
          <p:cNvSpPr>
            <a:spLocks noGrp="1"/>
          </p:cNvSpPr>
          <p:nvPr>
            <p:ph type="body" sz="quarter" idx="13"/>
          </p:nvPr>
        </p:nvSpPr>
        <p:spPr>
          <a:xfrm>
            <a:off x="436758" y="1923678"/>
            <a:ext cx="7950656" cy="1889518"/>
          </a:xfrm>
        </p:spPr>
        <p:txBody>
          <a:bodyPr/>
          <a:lstStyle/>
          <a:p>
            <a:r>
              <a:rPr lang="en-CA" sz="1400" dirty="0">
                <a:latin typeface="Calibri" panose="020F0502020204030204" pitchFamily="34" charset="0"/>
                <a:cs typeface="Calibri" panose="020F0502020204030204" pitchFamily="34" charset="0"/>
              </a:rPr>
              <a:t>Regina Renner, MD, MPH, FRCSC, FACOG, </a:t>
            </a:r>
            <a:r>
              <a:rPr lang="en-CA" sz="1400" dirty="0" err="1">
                <a:latin typeface="Calibri" panose="020F0502020204030204" pitchFamily="34" charset="0"/>
                <a:cs typeface="Calibri" panose="020F0502020204030204" pitchFamily="34" charset="0"/>
              </a:rPr>
              <a:t>professeure</a:t>
            </a:r>
            <a:r>
              <a:rPr lang="en-CA" sz="1400" dirty="0">
                <a:latin typeface="Calibri" panose="020F0502020204030204" pitchFamily="34" charset="0"/>
                <a:cs typeface="Calibri" panose="020F0502020204030204" pitchFamily="34" charset="0"/>
              </a:rPr>
              <a:t> </a:t>
            </a:r>
            <a:r>
              <a:rPr lang="en-CA" sz="1400" dirty="0" err="1">
                <a:latin typeface="Calibri" panose="020F0502020204030204" pitchFamily="34" charset="0"/>
                <a:cs typeface="Calibri" panose="020F0502020204030204" pitchFamily="34" charset="0"/>
              </a:rPr>
              <a:t>agrégée</a:t>
            </a:r>
            <a:r>
              <a:rPr lang="en-CA" sz="1400" dirty="0">
                <a:latin typeface="Calibri" panose="020F0502020204030204" pitchFamily="34" charset="0"/>
                <a:cs typeface="Calibri" panose="020F0502020204030204" pitchFamily="34" charset="0"/>
              </a:rPr>
              <a:t> de </a:t>
            </a:r>
            <a:r>
              <a:rPr lang="en-CA" sz="1400" dirty="0" err="1">
                <a:latin typeface="Calibri" panose="020F0502020204030204" pitchFamily="34" charset="0"/>
                <a:cs typeface="Calibri" panose="020F0502020204030204" pitchFamily="34" charset="0"/>
              </a:rPr>
              <a:t>clinique</a:t>
            </a:r>
            <a:r>
              <a:rPr lang="en-CA" sz="1400" dirty="0">
                <a:latin typeface="Calibri" panose="020F0502020204030204" pitchFamily="34" charset="0"/>
                <a:cs typeface="Calibri" panose="020F0502020204030204" pitchFamily="34" charset="0"/>
              </a:rPr>
              <a:t> Department of Obstetrics and Gynaecology, University of British Columbia </a:t>
            </a:r>
          </a:p>
          <a:p>
            <a:r>
              <a:rPr lang="fr-CA" sz="1400" b="1" dirty="0">
                <a:solidFill>
                  <a:schemeClr val="bg1"/>
                </a:solidFill>
                <a:latin typeface="Calibri" panose="020F0502020204030204" pitchFamily="34" charset="0"/>
                <a:cs typeface="Calibri" panose="020F0502020204030204" pitchFamily="34" charset="0"/>
              </a:rPr>
              <a:t>regina.renner@ubc.ca </a:t>
            </a:r>
            <a:endParaRPr lang="en-CA" sz="1400" b="1" dirty="0">
              <a:solidFill>
                <a:schemeClr val="bg1"/>
              </a:solidFill>
              <a:latin typeface="Calibri" panose="020F0502020204030204" pitchFamily="34" charset="0"/>
              <a:cs typeface="Calibri" panose="020F0502020204030204" pitchFamily="34" charset="0"/>
            </a:endParaRPr>
          </a:p>
          <a:p>
            <a:r>
              <a:rPr lang="fr-CA" sz="1400" dirty="0">
                <a:latin typeface="Calibri" panose="020F0502020204030204" pitchFamily="34" charset="0"/>
                <a:cs typeface="Calibri" panose="020F0502020204030204" pitchFamily="34" charset="0"/>
              </a:rPr>
              <a:t> </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8584" y="699542"/>
            <a:ext cx="465766" cy="607458"/>
          </a:xfrm>
          <a:prstGeom prst="rect">
            <a:avLst/>
          </a:prstGeom>
        </p:spPr>
      </p:pic>
      <p:sp>
        <p:nvSpPr>
          <p:cNvPr id="9" name="Rectangle 8"/>
          <p:cNvSpPr/>
          <p:nvPr/>
        </p:nvSpPr>
        <p:spPr>
          <a:xfrm>
            <a:off x="0" y="4443958"/>
            <a:ext cx="9144000" cy="69954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4661139"/>
            <a:ext cx="1427814" cy="419184"/>
          </a:xfrm>
          <a:prstGeom prst="rect">
            <a:avLst/>
          </a:prstGeom>
          <a:solidFill>
            <a:schemeClr val="bg1"/>
          </a:solidFill>
        </p:spPr>
      </p:pic>
      <p:pic>
        <p:nvPicPr>
          <p:cNvPr id="11" name="Picture 10">
            <a:extLst>
              <a:ext uri="{FF2B5EF4-FFF2-40B4-BE49-F238E27FC236}">
                <a16:creationId xmlns:a16="http://schemas.microsoft.com/office/drawing/2014/main" id="{C58DE5BA-386B-4949-951B-56D3CEA7F0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9702" y="4585112"/>
            <a:ext cx="1315423" cy="452220"/>
          </a:xfrm>
          <a:prstGeom prst="rect">
            <a:avLst/>
          </a:prstGeom>
        </p:spPr>
      </p:pic>
    </p:spTree>
    <p:extLst>
      <p:ext uri="{BB962C8B-B14F-4D97-AF65-F5344CB8AC3E}">
        <p14:creationId xmlns:p14="http://schemas.microsoft.com/office/powerpoint/2010/main" val="65642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a:xfrm>
            <a:off x="616080" y="339502"/>
            <a:ext cx="7661438" cy="623331"/>
          </a:xfrm>
        </p:spPr>
        <p:txBody>
          <a:bodyPr>
            <a:noAutofit/>
          </a:bodyPr>
          <a:lstStyle/>
          <a:p>
            <a:r>
              <a:rPr lang="en-CA" sz="2000" dirty="0" err="1">
                <a:latin typeface="Calibri" panose="020F0502020204030204" pitchFamily="34" charset="0"/>
                <a:cs typeface="Calibri" panose="020F0502020204030204" pitchFamily="34" charset="0"/>
              </a:rPr>
              <a:t>objectifs</a:t>
            </a:r>
            <a:endParaRPr lang="en-CA" sz="2000" dirty="0">
              <a:latin typeface="Calibri" panose="020F0502020204030204" pitchFamily="34" charset="0"/>
              <a:cs typeface="Calibri" panose="020F0502020204030204" pitchFamily="34" charset="0"/>
            </a:endParaRPr>
          </a:p>
        </p:txBody>
      </p:sp>
      <p:sp>
        <p:nvSpPr>
          <p:cNvPr id="4" name="Text Placeholder 3"/>
          <p:cNvSpPr>
            <a:spLocks noGrp="1"/>
          </p:cNvSpPr>
          <p:nvPr>
            <p:ph type="body" sz="quarter" idx="13"/>
          </p:nvPr>
        </p:nvSpPr>
        <p:spPr>
          <a:xfrm>
            <a:off x="649715" y="962694"/>
            <a:ext cx="7661438" cy="3697288"/>
          </a:xfrm>
        </p:spPr>
        <p:txBody>
          <a:bodyPr/>
          <a:lstStyle/>
          <a:p>
            <a:r>
              <a:rPr lang="fr-CA" sz="1800" dirty="0">
                <a:latin typeface="Calibri" panose="020F0502020204030204" pitchFamily="34" charset="0"/>
                <a:cs typeface="Calibri" panose="020F0502020204030204" pitchFamily="34" charset="0"/>
              </a:rPr>
              <a:t>Documenter l'évolution des caractéristiques et de la répartition de la </a:t>
            </a:r>
            <a:r>
              <a:rPr lang="fr-CA" sz="1800" b="1" dirty="0">
                <a:latin typeface="Calibri" panose="020F0502020204030204" pitchFamily="34" charset="0"/>
                <a:cs typeface="Calibri" panose="020F0502020204030204" pitchFamily="34" charset="0"/>
              </a:rPr>
              <a:t>main-d'œuvre en soins d'avortement</a:t>
            </a:r>
            <a:r>
              <a:rPr lang="fr-CA" sz="1800" dirty="0">
                <a:latin typeface="Calibri" panose="020F0502020204030204" pitchFamily="34" charset="0"/>
                <a:cs typeface="Calibri" panose="020F0502020204030204" pitchFamily="34" charset="0"/>
              </a:rPr>
              <a:t> de 2012 à 2019;</a:t>
            </a:r>
          </a:p>
          <a:p>
            <a:endParaRPr lang="en-CA" sz="1050" dirty="0">
              <a:latin typeface="Calibri" panose="020F0502020204030204" pitchFamily="34" charset="0"/>
              <a:cs typeface="Calibri" panose="020F0502020204030204" pitchFamily="34" charset="0"/>
            </a:endParaRPr>
          </a:p>
          <a:p>
            <a:r>
              <a:rPr lang="fr-CA" sz="1800" dirty="0">
                <a:latin typeface="Calibri" panose="020F0502020204030204" pitchFamily="34" charset="0"/>
                <a:cs typeface="Calibri" panose="020F0502020204030204" pitchFamily="34" charset="0"/>
              </a:rPr>
              <a:t>Évaluer la </a:t>
            </a:r>
            <a:r>
              <a:rPr lang="fr-CA" sz="1800" b="1" dirty="0">
                <a:latin typeface="Calibri" panose="020F0502020204030204" pitchFamily="34" charset="0"/>
                <a:cs typeface="Calibri" panose="020F0502020204030204" pitchFamily="34" charset="0"/>
              </a:rPr>
              <a:t>qualité des soins</a:t>
            </a:r>
            <a:r>
              <a:rPr lang="fr-CA" sz="1800" dirty="0">
                <a:latin typeface="Calibri" panose="020F0502020204030204" pitchFamily="34" charset="0"/>
                <a:cs typeface="Calibri" panose="020F0502020204030204" pitchFamily="34" charset="0"/>
              </a:rPr>
              <a:t>, c.-à-d. les caractéristiques des pratiques d'avortement médical et chirurgical rapportées par les participant(e)s par rapport à celles des directives cliniques canadiennes révisées</a:t>
            </a:r>
          </a:p>
          <a:p>
            <a:endParaRPr lang="en-CA" sz="1050" dirty="0">
              <a:latin typeface="Calibri" panose="020F0502020204030204" pitchFamily="34" charset="0"/>
              <a:cs typeface="Calibri" panose="020F0502020204030204" pitchFamily="34" charset="0"/>
            </a:endParaRPr>
          </a:p>
          <a:p>
            <a:r>
              <a:rPr lang="fr-CA" sz="1800" dirty="0">
                <a:latin typeface="Calibri" panose="020F0502020204030204" pitchFamily="34" charset="0"/>
                <a:cs typeface="Calibri" panose="020F0502020204030204" pitchFamily="34" charset="0"/>
              </a:rPr>
              <a:t>Déterminer dans quelle mesure les fournisseur(-</a:t>
            </a:r>
            <a:r>
              <a:rPr lang="fr-CA" sz="1800" dirty="0" err="1">
                <a:latin typeface="Calibri" panose="020F0502020204030204" pitchFamily="34" charset="0"/>
                <a:cs typeface="Calibri" panose="020F0502020204030204" pitchFamily="34" charset="0"/>
              </a:rPr>
              <a:t>euse</a:t>
            </a:r>
            <a:r>
              <a:rPr lang="fr-CA" sz="1800" dirty="0">
                <a:latin typeface="Calibri" panose="020F0502020204030204" pitchFamily="34" charset="0"/>
                <a:cs typeface="Calibri" panose="020F0502020204030204" pitchFamily="34" charset="0"/>
              </a:rPr>
              <a:t>)s d’avortement sont victimes de </a:t>
            </a:r>
            <a:r>
              <a:rPr lang="fr-CA" sz="1800" b="1" dirty="0">
                <a:latin typeface="Calibri" panose="020F0502020204030204" pitchFamily="34" charset="0"/>
                <a:cs typeface="Calibri" panose="020F0502020204030204" pitchFamily="34" charset="0"/>
              </a:rPr>
              <a:t>harcèlement et de stigmatisation</a:t>
            </a:r>
            <a:r>
              <a:rPr lang="fr-CA" sz="1800" dirty="0">
                <a:latin typeface="Calibri" panose="020F0502020204030204" pitchFamily="34" charset="0"/>
                <a:cs typeface="Calibri" panose="020F0502020204030204" pitchFamily="34" charset="0"/>
              </a:rPr>
              <a:t> dans le cadre de leur travail et explorer leur </a:t>
            </a:r>
            <a:r>
              <a:rPr lang="fr-CA" sz="1800" b="1" dirty="0">
                <a:latin typeface="Calibri" panose="020F0502020204030204" pitchFamily="34" charset="0"/>
                <a:cs typeface="Calibri" panose="020F0502020204030204" pitchFamily="34" charset="0"/>
              </a:rPr>
              <a:t>résilience</a:t>
            </a:r>
            <a:endParaRPr lang="en-CA" sz="1800" dirty="0">
              <a:latin typeface="Calibri" panose="020F0502020204030204" pitchFamily="34" charset="0"/>
              <a:cs typeface="Calibri" panose="020F0502020204030204" pitchFamily="34" charset="0"/>
            </a:endParaRPr>
          </a:p>
          <a:p>
            <a:pPr marL="406400" indent="-406400">
              <a:buFont typeface="+mj-lt"/>
              <a:buAutoNum type="arabicPeriod"/>
            </a:pPr>
            <a:endParaRPr lang="en-CA" sz="1800" dirty="0">
              <a:latin typeface="Calibri" panose="020F0502020204030204" pitchFamily="34" charset="0"/>
              <a:cs typeface="Calibri" panose="020F0502020204030204" pitchFamily="34"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661139"/>
            <a:ext cx="1427814" cy="419184"/>
          </a:xfrm>
          <a:prstGeom prst="rect">
            <a:avLst/>
          </a:prstGeom>
          <a:solidFill>
            <a:schemeClr val="bg1"/>
          </a:solidFill>
        </p:spPr>
      </p:pic>
      <p:pic>
        <p:nvPicPr>
          <p:cNvPr id="9" name="Picture 8">
            <a:extLst>
              <a:ext uri="{FF2B5EF4-FFF2-40B4-BE49-F238E27FC236}">
                <a16:creationId xmlns:a16="http://schemas.microsoft.com/office/drawing/2014/main" id="{90543D95-00C2-0C4A-B697-4C2164D9BA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7076" y="4604530"/>
            <a:ext cx="1315423" cy="452220"/>
          </a:xfrm>
          <a:prstGeom prst="rect">
            <a:avLst/>
          </a:prstGeom>
        </p:spPr>
      </p:pic>
    </p:spTree>
    <p:extLst>
      <p:ext uri="{BB962C8B-B14F-4D97-AF65-F5344CB8AC3E}">
        <p14:creationId xmlns:p14="http://schemas.microsoft.com/office/powerpoint/2010/main" val="2717011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a:xfrm>
            <a:off x="683568" y="195486"/>
            <a:ext cx="7661438" cy="623331"/>
          </a:xfrm>
        </p:spPr>
        <p:txBody>
          <a:bodyPr>
            <a:noAutofit/>
          </a:bodyPr>
          <a:lstStyle/>
          <a:p>
            <a:r>
              <a:rPr lang="en-CA" sz="2000" dirty="0" err="1">
                <a:latin typeface="Calibri" panose="020F0502020204030204" pitchFamily="34" charset="0"/>
                <a:cs typeface="Calibri" panose="020F0502020204030204" pitchFamily="34" charset="0"/>
              </a:rPr>
              <a:t>Méthode</a:t>
            </a:r>
            <a:endParaRPr lang="en-CA" sz="2000" dirty="0">
              <a:latin typeface="Calibri" panose="020F0502020204030204" pitchFamily="34" charset="0"/>
              <a:cs typeface="Calibri" panose="020F0502020204030204" pitchFamily="34" charset="0"/>
            </a:endParaRPr>
          </a:p>
        </p:txBody>
      </p:sp>
      <p:sp>
        <p:nvSpPr>
          <p:cNvPr id="4" name="Text Placeholder 3"/>
          <p:cNvSpPr>
            <a:spLocks noGrp="1"/>
          </p:cNvSpPr>
          <p:nvPr>
            <p:ph type="body" sz="quarter" idx="13"/>
          </p:nvPr>
        </p:nvSpPr>
        <p:spPr>
          <a:xfrm>
            <a:off x="683568" y="843558"/>
            <a:ext cx="7992888" cy="3816126"/>
          </a:xfrm>
        </p:spPr>
        <p:txBody>
          <a:bodyPr/>
          <a:lstStyle/>
          <a:p>
            <a:r>
              <a:rPr lang="en-CA" sz="1800" dirty="0" err="1">
                <a:latin typeface="Calibri" panose="020F0502020204030204" pitchFamily="34" charset="0"/>
                <a:cs typeface="Calibri" panose="020F0502020204030204" pitchFamily="34" charset="0"/>
              </a:rPr>
              <a:t>Enquête</a:t>
            </a:r>
            <a:r>
              <a:rPr lang="en-CA" sz="1800" dirty="0">
                <a:latin typeface="Calibri" panose="020F0502020204030204" pitchFamily="34" charset="0"/>
                <a:cs typeface="Calibri" panose="020F0502020204030204" pitchFamily="34" charset="0"/>
              </a:rPr>
              <a:t> </a:t>
            </a:r>
            <a:r>
              <a:rPr lang="en-CA" sz="1800" dirty="0" err="1">
                <a:latin typeface="Calibri" panose="020F0502020204030204" pitchFamily="34" charset="0"/>
                <a:cs typeface="Calibri" panose="020F0502020204030204" pitchFamily="34" charset="0"/>
              </a:rPr>
              <a:t>transversale</a:t>
            </a:r>
            <a:r>
              <a:rPr lang="en-CA" sz="1800" dirty="0">
                <a:latin typeface="Calibri" panose="020F0502020204030204" pitchFamily="34" charset="0"/>
                <a:cs typeface="Calibri" panose="020F0502020204030204" pitchFamily="34" charset="0"/>
              </a:rPr>
              <a:t> </a:t>
            </a:r>
            <a:r>
              <a:rPr lang="en-CA" sz="1800" dirty="0" err="1">
                <a:latin typeface="Calibri" panose="020F0502020204030204" pitchFamily="34" charset="0"/>
                <a:cs typeface="Calibri" panose="020F0502020204030204" pitchFamily="34" charset="0"/>
              </a:rPr>
              <a:t>nationale</a:t>
            </a:r>
            <a:r>
              <a:rPr lang="en-CA" sz="1800" dirty="0">
                <a:latin typeface="Calibri" panose="020F0502020204030204" pitchFamily="34" charset="0"/>
                <a:cs typeface="Calibri" panose="020F0502020204030204" pitchFamily="34" charset="0"/>
              </a:rPr>
              <a:t> </a:t>
            </a:r>
            <a:r>
              <a:rPr lang="en-CA" sz="1800" dirty="0" err="1">
                <a:latin typeface="Calibri" panose="020F0502020204030204" pitchFamily="34" charset="0"/>
                <a:cs typeface="Calibri" panose="020F0502020204030204" pitchFamily="34" charset="0"/>
              </a:rPr>
              <a:t>en</a:t>
            </a:r>
            <a:r>
              <a:rPr lang="en-CA" sz="1800" dirty="0">
                <a:latin typeface="Calibri" panose="020F0502020204030204" pitchFamily="34" charset="0"/>
                <a:cs typeface="Calibri" panose="020F0502020204030204" pitchFamily="34" charset="0"/>
              </a:rPr>
              <a:t> </a:t>
            </a:r>
            <a:r>
              <a:rPr lang="en-CA" sz="1800" dirty="0" err="1">
                <a:latin typeface="Calibri" panose="020F0502020204030204" pitchFamily="34" charset="0"/>
                <a:cs typeface="Calibri" panose="020F0502020204030204" pitchFamily="34" charset="0"/>
              </a:rPr>
              <a:t>ligne</a:t>
            </a:r>
            <a:r>
              <a:rPr lang="en-CA" sz="1800" dirty="0">
                <a:latin typeface="Calibri" panose="020F0502020204030204" pitchFamily="34" charset="0"/>
                <a:cs typeface="Calibri" panose="020F0502020204030204" pitchFamily="34" charset="0"/>
              </a:rPr>
              <a:t> pour </a:t>
            </a:r>
            <a:r>
              <a:rPr lang="en-CA" sz="1800" dirty="0" err="1">
                <a:latin typeface="Calibri" panose="020F0502020204030204" pitchFamily="34" charset="0"/>
                <a:cs typeface="Calibri" panose="020F0502020204030204" pitchFamily="34" charset="0"/>
              </a:rPr>
              <a:t>l’année</a:t>
            </a:r>
            <a:r>
              <a:rPr lang="en-CA" sz="1800" dirty="0">
                <a:latin typeface="Calibri" panose="020F0502020204030204" pitchFamily="34" charset="0"/>
                <a:cs typeface="Calibri" panose="020F0502020204030204" pitchFamily="34" charset="0"/>
              </a:rPr>
              <a:t> 2019</a:t>
            </a:r>
          </a:p>
          <a:p>
            <a:endParaRPr lang="en-CA" sz="1050" dirty="0">
              <a:latin typeface="Calibri" panose="020F0502020204030204" pitchFamily="34" charset="0"/>
              <a:cs typeface="Calibri" panose="020F0502020204030204" pitchFamily="34" charset="0"/>
            </a:endParaRPr>
          </a:p>
          <a:p>
            <a:r>
              <a:rPr lang="en-CA" sz="1800" b="1" dirty="0" err="1">
                <a:latin typeface="Calibri" panose="020F0502020204030204" pitchFamily="34" charset="0"/>
                <a:cs typeface="Calibri" panose="020F0502020204030204" pitchFamily="34" charset="0"/>
              </a:rPr>
              <a:t>Critères</a:t>
            </a:r>
            <a:r>
              <a:rPr lang="en-CA" sz="1800" b="1" dirty="0">
                <a:latin typeface="Calibri" panose="020F0502020204030204" pitchFamily="34" charset="0"/>
                <a:cs typeface="Calibri" panose="020F0502020204030204" pitchFamily="34" charset="0"/>
              </a:rPr>
              <a:t> </a:t>
            </a:r>
            <a:r>
              <a:rPr lang="en-CA" sz="1800" b="1" dirty="0" err="1">
                <a:latin typeface="Calibri" panose="020F0502020204030204" pitchFamily="34" charset="0"/>
                <a:cs typeface="Calibri" panose="020F0502020204030204" pitchFamily="34" charset="0"/>
              </a:rPr>
              <a:t>d’inclusion</a:t>
            </a:r>
            <a:r>
              <a:rPr lang="en-CA" sz="1800" b="1" dirty="0">
                <a:latin typeface="Calibri" panose="020F0502020204030204" pitchFamily="34" charset="0"/>
                <a:cs typeface="Calibri" panose="020F0502020204030204" pitchFamily="34" charset="0"/>
              </a:rPr>
              <a:t>:</a:t>
            </a:r>
          </a:p>
          <a:p>
            <a:pPr marL="488950" indent="-42863"/>
            <a:r>
              <a:rPr lang="en-CA" sz="1800" b="1" dirty="0">
                <a:latin typeface="Calibri" panose="020F0502020204030204" pitchFamily="34" charset="0"/>
                <a:cs typeface="Calibri" panose="020F0502020204030204" pitchFamily="34" charset="0"/>
              </a:rPr>
              <a:t>	</a:t>
            </a:r>
            <a:r>
              <a:rPr lang="fr-FR" sz="1800" dirty="0">
                <a:latin typeface="Calibri" charset="0"/>
                <a:ea typeface="Calibri" charset="0"/>
                <a:cs typeface="Calibri" charset="0"/>
              </a:rPr>
              <a:t>Être un médecin ou un(e) infirmier(-</a:t>
            </a:r>
            <a:r>
              <a:rPr lang="fr-FR" sz="1800" dirty="0" err="1">
                <a:latin typeface="Calibri" charset="0"/>
                <a:ea typeface="Calibri" charset="0"/>
                <a:cs typeface="Calibri" charset="0"/>
              </a:rPr>
              <a:t>ière</a:t>
            </a:r>
            <a:r>
              <a:rPr lang="fr-FR" sz="1800" dirty="0">
                <a:latin typeface="Calibri" charset="0"/>
                <a:ea typeface="Calibri" charset="0"/>
                <a:cs typeface="Calibri" charset="0"/>
              </a:rPr>
              <a:t>) praticien(ne) spécialisé(e) qui fournit des soins d’avortement et qui a terminé sa formation professionnelle (école, résidence, stage postdoctoral « </a:t>
            </a:r>
            <a:r>
              <a:rPr lang="fr-FR" sz="1800" i="1" dirty="0" err="1">
                <a:latin typeface="Calibri" charset="0"/>
                <a:ea typeface="Calibri" charset="0"/>
                <a:cs typeface="Calibri" charset="0"/>
              </a:rPr>
              <a:t>fellowship</a:t>
            </a:r>
            <a:r>
              <a:rPr lang="fr-FR" sz="1800" dirty="0">
                <a:latin typeface="Calibri" charset="0"/>
                <a:ea typeface="Calibri" charset="0"/>
                <a:cs typeface="Calibri" charset="0"/>
              </a:rPr>
              <a:t> ») </a:t>
            </a:r>
            <a:endParaRPr lang="en-CA" sz="1800" b="1" dirty="0">
              <a:latin typeface="Calibri" panose="020F0502020204030204" pitchFamily="34" charset="0"/>
              <a:cs typeface="Calibri" panose="020F0502020204030204" pitchFamily="34" charset="0"/>
            </a:endParaRPr>
          </a:p>
          <a:p>
            <a:r>
              <a:rPr lang="fr-FR" sz="1800" b="1" dirty="0">
                <a:latin typeface="Calibri" panose="020F0502020204030204" pitchFamily="34" charset="0"/>
                <a:cs typeface="Calibri" panose="020F0502020204030204" pitchFamily="34" charset="0"/>
              </a:rPr>
              <a:t>	</a:t>
            </a:r>
            <a:r>
              <a:rPr lang="fr-FR" sz="1800" dirty="0">
                <a:latin typeface="Calibri" panose="020F0502020204030204" pitchFamily="34" charset="0"/>
                <a:cs typeface="Calibri" panose="020F0502020204030204" pitchFamily="34" charset="0"/>
              </a:rPr>
              <a:t>OU</a:t>
            </a:r>
            <a:endParaRPr lang="en-CA" sz="1800" dirty="0">
              <a:latin typeface="Calibri" panose="020F0502020204030204" pitchFamily="34" charset="0"/>
              <a:cs typeface="Calibri" panose="020F0502020204030204" pitchFamily="34" charset="0"/>
            </a:endParaRPr>
          </a:p>
          <a:p>
            <a:r>
              <a:rPr lang="en-CA" sz="1800" b="1" dirty="0">
                <a:latin typeface="Calibri" panose="020F0502020204030204" pitchFamily="34" charset="0"/>
                <a:cs typeface="Calibri" panose="020F0502020204030204" pitchFamily="34" charset="0"/>
              </a:rPr>
              <a:t>	</a:t>
            </a:r>
            <a:r>
              <a:rPr lang="fr-FR" sz="1800" dirty="0">
                <a:latin typeface="Calibri" panose="020F0502020204030204" pitchFamily="34" charset="0"/>
                <a:cs typeface="Calibri" panose="020F0502020204030204" pitchFamily="34" charset="0"/>
              </a:rPr>
              <a:t>Être un(e) administrateur(-</a:t>
            </a:r>
            <a:r>
              <a:rPr lang="fr-FR" sz="1800" dirty="0" err="1">
                <a:latin typeface="Calibri" panose="020F0502020204030204" pitchFamily="34" charset="0"/>
                <a:cs typeface="Calibri" panose="020F0502020204030204" pitchFamily="34" charset="0"/>
              </a:rPr>
              <a:t>trice</a:t>
            </a:r>
            <a:r>
              <a:rPr lang="fr-FR" sz="1800" dirty="0">
                <a:latin typeface="Calibri" panose="020F0502020204030204" pitchFamily="34" charset="0"/>
                <a:cs typeface="Calibri" panose="020F0502020204030204" pitchFamily="34" charset="0"/>
              </a:rPr>
              <a:t>) de services d'avortement tel(le) que directeur(-	</a:t>
            </a:r>
            <a:r>
              <a:rPr lang="fr-FR" sz="1800" dirty="0" err="1">
                <a:latin typeface="Calibri" panose="020F0502020204030204" pitchFamily="34" charset="0"/>
                <a:cs typeface="Calibri" panose="020F0502020204030204" pitchFamily="34" charset="0"/>
              </a:rPr>
              <a:t>trice</a:t>
            </a:r>
            <a:r>
              <a:rPr lang="fr-FR" sz="1800" dirty="0">
                <a:latin typeface="Calibri" panose="020F0502020204030204" pitchFamily="34" charset="0"/>
                <a:cs typeface="Calibri" panose="020F0502020204030204" pitchFamily="34" charset="0"/>
              </a:rPr>
              <a:t>) de programme, directeur(-</a:t>
            </a:r>
            <a:r>
              <a:rPr lang="fr-FR" sz="1800" dirty="0" err="1">
                <a:latin typeface="Calibri" panose="020F0502020204030204" pitchFamily="34" charset="0"/>
                <a:cs typeface="Calibri" panose="020F0502020204030204" pitchFamily="34" charset="0"/>
              </a:rPr>
              <a:t>trice</a:t>
            </a:r>
            <a:r>
              <a:rPr lang="fr-FR" sz="1800" dirty="0">
                <a:latin typeface="Calibri" panose="020F0502020204030204" pitchFamily="34" charset="0"/>
                <a:cs typeface="Calibri" panose="020F0502020204030204" pitchFamily="34" charset="0"/>
              </a:rPr>
              <a:t>) médical(e) ou directeur(-</a:t>
            </a:r>
            <a:r>
              <a:rPr lang="fr-FR" sz="1800" dirty="0" err="1">
                <a:latin typeface="Calibri" panose="020F0502020204030204" pitchFamily="34" charset="0"/>
                <a:cs typeface="Calibri" panose="020F0502020204030204" pitchFamily="34" charset="0"/>
              </a:rPr>
              <a:t>trice</a:t>
            </a:r>
            <a:r>
              <a:rPr lang="fr-FR" sz="1800" dirty="0">
                <a:latin typeface="Calibri" panose="020F0502020204030204" pitchFamily="34" charset="0"/>
                <a:cs typeface="Calibri" panose="020F0502020204030204" pitchFamily="34" charset="0"/>
              </a:rPr>
              <a:t>) des 	opérations</a:t>
            </a:r>
            <a:endParaRPr lang="en-CA" sz="1800" dirty="0">
              <a:latin typeface="Calibri" panose="020F0502020204030204" pitchFamily="34" charset="0"/>
              <a:cs typeface="Calibri" panose="020F0502020204030204" pitchFamily="34" charset="0"/>
            </a:endParaRPr>
          </a:p>
          <a:p>
            <a:pPr lvl="0"/>
            <a:endParaRPr lang="en-CA" sz="1800" dirty="0">
              <a:latin typeface="Calibri" panose="020F0502020204030204" pitchFamily="34" charset="0"/>
              <a:cs typeface="Calibri" panose="020F0502020204030204" pitchFamily="34"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661139"/>
            <a:ext cx="1427814" cy="419184"/>
          </a:xfrm>
          <a:prstGeom prst="rect">
            <a:avLst/>
          </a:prstGeom>
          <a:solidFill>
            <a:schemeClr val="bg1"/>
          </a:solidFill>
        </p:spPr>
      </p:pic>
      <p:pic>
        <p:nvPicPr>
          <p:cNvPr id="9" name="Picture 8">
            <a:extLst>
              <a:ext uri="{FF2B5EF4-FFF2-40B4-BE49-F238E27FC236}">
                <a16:creationId xmlns:a16="http://schemas.microsoft.com/office/drawing/2014/main" id="{5E3B780B-4FC8-BD4D-8912-FCCBF90278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9065" y="4582511"/>
            <a:ext cx="1315423" cy="452220"/>
          </a:xfrm>
          <a:prstGeom prst="rect">
            <a:avLst/>
          </a:prstGeom>
        </p:spPr>
      </p:pic>
    </p:spTree>
    <p:extLst>
      <p:ext uri="{BB962C8B-B14F-4D97-AF65-F5344CB8AC3E}">
        <p14:creationId xmlns:p14="http://schemas.microsoft.com/office/powerpoint/2010/main" val="2066654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47903" y="51470"/>
            <a:ext cx="7661438" cy="623331"/>
          </a:xfrm>
        </p:spPr>
        <p:txBody>
          <a:bodyPr/>
          <a:lstStyle/>
          <a:p>
            <a:r>
              <a:rPr lang="en-CA" sz="2000" dirty="0" err="1">
                <a:latin typeface="Calibri" panose="020F0502020204030204" pitchFamily="34" charset="0"/>
                <a:cs typeface="Calibri" panose="020F0502020204030204" pitchFamily="34" charset="0"/>
              </a:rPr>
              <a:t>Critères</a:t>
            </a:r>
            <a:r>
              <a:rPr lang="en-CA" sz="2000" dirty="0">
                <a:latin typeface="Calibri" panose="020F0502020204030204" pitchFamily="34" charset="0"/>
                <a:cs typeface="Calibri" panose="020F0502020204030204" pitchFamily="34" charset="0"/>
              </a:rPr>
              <a:t> </a:t>
            </a:r>
            <a:r>
              <a:rPr lang="en-CA" sz="2000" dirty="0" err="1">
                <a:latin typeface="Calibri" panose="020F0502020204030204" pitchFamily="34" charset="0"/>
                <a:cs typeface="Calibri" panose="020F0502020204030204" pitchFamily="34" charset="0"/>
              </a:rPr>
              <a:t>d’inclusion</a:t>
            </a:r>
            <a:r>
              <a:rPr lang="en-CA" sz="2000" dirty="0">
                <a:latin typeface="Calibri" panose="020F0502020204030204" pitchFamily="34" charset="0"/>
                <a:cs typeface="Calibri" panose="020F0502020204030204" pitchFamily="34" charset="0"/>
              </a:rPr>
              <a:t> (suite)</a:t>
            </a:r>
          </a:p>
        </p:txBody>
      </p:sp>
      <p:sp>
        <p:nvSpPr>
          <p:cNvPr id="3" name="Text Placeholder 2"/>
          <p:cNvSpPr>
            <a:spLocks noGrp="1"/>
          </p:cNvSpPr>
          <p:nvPr>
            <p:ph type="body" sz="quarter" idx="13"/>
          </p:nvPr>
        </p:nvSpPr>
        <p:spPr>
          <a:xfrm>
            <a:off x="750832" y="591530"/>
            <a:ext cx="7853615" cy="3920058"/>
          </a:xfrm>
        </p:spPr>
        <p:txBody>
          <a:bodyPr/>
          <a:lstStyle/>
          <a:p>
            <a:pPr lvl="0"/>
            <a:r>
              <a:rPr lang="fr-FR" dirty="0">
                <a:latin typeface="Calibri" panose="020F0502020204030204" pitchFamily="34" charset="0"/>
                <a:cs typeface="Calibri" panose="020F0502020204030204" pitchFamily="34" charset="0"/>
              </a:rPr>
              <a:t>Avoir fourni des soins d’avortement pour un embryon/fœtus/grossesse </a:t>
            </a:r>
            <a:r>
              <a:rPr lang="fr-FR" b="1" dirty="0">
                <a:latin typeface="Calibri" panose="020F0502020204030204" pitchFamily="34" charset="0"/>
                <a:cs typeface="Calibri" panose="020F0502020204030204" pitchFamily="34" charset="0"/>
              </a:rPr>
              <a:t>vivant(e)</a:t>
            </a:r>
            <a:r>
              <a:rPr lang="fr-FR" dirty="0">
                <a:latin typeface="Calibri" panose="020F0502020204030204" pitchFamily="34" charset="0"/>
                <a:cs typeface="Calibri" panose="020F0502020204030204" pitchFamily="34" charset="0"/>
              </a:rPr>
              <a:t>, en 2019, comme décrit ci-dessous:</a:t>
            </a:r>
            <a:endParaRPr lang="en-CA" dirty="0">
              <a:latin typeface="Calibri" panose="020F0502020204030204" pitchFamily="34" charset="0"/>
              <a:cs typeface="Calibri" panose="020F0502020204030204" pitchFamily="34" charset="0"/>
            </a:endParaRPr>
          </a:p>
          <a:p>
            <a:pPr marL="447675" lvl="1" indent="-266700">
              <a:buFont typeface="Wingdings" panose="05000000000000000000" pitchFamily="2" charset="2"/>
              <a:buChar char="ü"/>
            </a:pPr>
            <a:r>
              <a:rPr lang="fr-FR" sz="1400" dirty="0">
                <a:latin typeface="Calibri" panose="020F0502020204030204" pitchFamily="34" charset="0"/>
                <a:cs typeface="Calibri" panose="020F0502020204030204" pitchFamily="34" charset="0"/>
              </a:rPr>
              <a:t>avoir prescrit au moins un avortement médical du premier trimestre en tant que professionnel(le) le (la) plus responsable de façon indépendante</a:t>
            </a:r>
          </a:p>
          <a:p>
            <a:pPr marL="180975" lvl="1" indent="0">
              <a:buNone/>
            </a:pPr>
            <a:r>
              <a:rPr lang="fr-FR" sz="1400" dirty="0">
                <a:latin typeface="Calibri" panose="020F0502020204030204" pitchFamily="34" charset="0"/>
                <a:cs typeface="Calibri" panose="020F0502020204030204" pitchFamily="34" charset="0"/>
              </a:rPr>
              <a:t>OU</a:t>
            </a:r>
          </a:p>
          <a:p>
            <a:pPr marL="447675" lvl="1" indent="-266700">
              <a:buFont typeface="Wingdings" panose="05000000000000000000" pitchFamily="2" charset="2"/>
              <a:buChar char="ü"/>
            </a:pPr>
            <a:r>
              <a:rPr lang="fr-FR" sz="1400" dirty="0">
                <a:latin typeface="Calibri" panose="020F0502020204030204" pitchFamily="34" charset="0"/>
                <a:cs typeface="Calibri" panose="020F0502020204030204" pitchFamily="34" charset="0"/>
              </a:rPr>
              <a:t>avoir fourni au moins un avortement chirurgical en tant que professionnel(le) le (la) plus responsable de façon indépendante </a:t>
            </a:r>
          </a:p>
          <a:p>
            <a:pPr marL="180975" lvl="1" indent="0">
              <a:buNone/>
            </a:pPr>
            <a:r>
              <a:rPr lang="fr-FR" sz="1400" dirty="0">
                <a:latin typeface="Calibri" panose="020F0502020204030204" pitchFamily="34" charset="0"/>
                <a:cs typeface="Calibri" panose="020F0502020204030204" pitchFamily="34" charset="0"/>
              </a:rPr>
              <a:t>OU</a:t>
            </a:r>
          </a:p>
          <a:p>
            <a:pPr marL="447675" lvl="1" indent="-266700">
              <a:buFont typeface="Wingdings" panose="05000000000000000000" pitchFamily="2" charset="2"/>
              <a:buChar char="ü"/>
            </a:pPr>
            <a:r>
              <a:rPr lang="fr-FR" sz="1400" dirty="0">
                <a:latin typeface="Calibri" panose="020F0502020204030204" pitchFamily="34" charset="0"/>
                <a:cs typeface="Calibri" panose="020F0502020204030204" pitchFamily="34" charset="0"/>
              </a:rPr>
              <a:t>avoir fourni au moins un avortement médical du deuxième ou troisième trimestre en tant que professionnel(le) le (la) plus responsable de façon indépendante </a:t>
            </a:r>
          </a:p>
          <a:p>
            <a:pPr marL="180975" lvl="1" indent="0">
              <a:buNone/>
            </a:pPr>
            <a:r>
              <a:rPr lang="fr-FR" sz="1400" dirty="0">
                <a:latin typeface="Calibri" panose="020F0502020204030204" pitchFamily="34" charset="0"/>
                <a:cs typeface="Calibri" panose="020F0502020204030204" pitchFamily="34" charset="0"/>
              </a:rPr>
              <a:t>OU</a:t>
            </a:r>
          </a:p>
          <a:p>
            <a:pPr marL="447675" lvl="1" indent="-266700">
              <a:buFont typeface="Wingdings" panose="05000000000000000000" pitchFamily="2" charset="2"/>
              <a:buChar char="ü"/>
            </a:pPr>
            <a:r>
              <a:rPr lang="fr-FR" sz="1400" dirty="0">
                <a:latin typeface="Calibri" panose="020F0502020204030204" pitchFamily="34" charset="0"/>
                <a:cs typeface="Calibri" panose="020F0502020204030204" pitchFamily="34" charset="0"/>
              </a:rPr>
              <a:t>avoir fourni un soutien administratif pour les services d'avortement</a:t>
            </a:r>
          </a:p>
          <a:p>
            <a:pPr lvl="1" indent="0">
              <a:buNone/>
            </a:pPr>
            <a:endParaRPr lang="fr-FR" sz="800" dirty="0">
              <a:solidFill>
                <a:srgbClr val="FF0000"/>
              </a:solidFill>
              <a:latin typeface="Calibri" panose="020F0502020204030204" pitchFamily="34" charset="0"/>
              <a:cs typeface="Calibri" panose="020F0502020204030204" pitchFamily="34" charset="0"/>
            </a:endParaRPr>
          </a:p>
          <a:p>
            <a:pPr lvl="1" indent="0">
              <a:buNone/>
            </a:pPr>
            <a:r>
              <a:rPr lang="fr-FR" dirty="0">
                <a:solidFill>
                  <a:schemeClr val="accent6">
                    <a:lumMod val="10000"/>
                  </a:schemeClr>
                </a:solidFill>
                <a:latin typeface="Calibri" panose="020F0502020204030204" pitchFamily="34" charset="0"/>
                <a:cs typeface="Calibri" panose="020F0502020204030204" pitchFamily="34" charset="0"/>
              </a:rPr>
              <a:t>Être capable </a:t>
            </a:r>
            <a:r>
              <a:rPr lang="fr-FR" dirty="0">
                <a:latin typeface="Calibri" panose="020F0502020204030204" pitchFamily="34" charset="0"/>
                <a:cs typeface="Calibri" panose="020F0502020204030204" pitchFamily="34" charset="0"/>
              </a:rPr>
              <a:t>de lire et d'écrire l’anglais ou le français </a:t>
            </a:r>
            <a:endParaRPr lang="en-CA"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E70AAEC-1791-D643-BC23-727AA8DCE6F4}"/>
              </a:ext>
            </a:extLst>
          </p:cNvPr>
          <p:cNvSpPr/>
          <p:nvPr/>
        </p:nvSpPr>
        <p:spPr>
          <a:xfrm>
            <a:off x="279441" y="562142"/>
            <a:ext cx="486676" cy="369332"/>
          </a:xfrm>
          <a:prstGeom prst="rect">
            <a:avLst/>
          </a:prstGeom>
        </p:spPr>
        <p:txBody>
          <a:bodyPr wrap="square">
            <a:spAutoFit/>
          </a:bodyPr>
          <a:lstStyle/>
          <a:p>
            <a:r>
              <a:rPr lang="en-CA" sz="1800" dirty="0">
                <a:latin typeface="Calibri" panose="020F0502020204030204" pitchFamily="34" charset="0"/>
                <a:cs typeface="Calibri" panose="020F0502020204030204" pitchFamily="34" charset="0"/>
              </a:rPr>
              <a:t>ET</a:t>
            </a:r>
            <a:endParaRPr lang="en-US" sz="1800" dirty="0"/>
          </a:p>
        </p:txBody>
      </p:sp>
      <p:sp>
        <p:nvSpPr>
          <p:cNvPr id="14" name="Rectangle 13">
            <a:extLst>
              <a:ext uri="{FF2B5EF4-FFF2-40B4-BE49-F238E27FC236}">
                <a16:creationId xmlns:a16="http://schemas.microsoft.com/office/drawing/2014/main" id="{FE70AAEC-1791-D643-BC23-727AA8DCE6F4}"/>
              </a:ext>
            </a:extLst>
          </p:cNvPr>
          <p:cNvSpPr/>
          <p:nvPr/>
        </p:nvSpPr>
        <p:spPr>
          <a:xfrm>
            <a:off x="279615" y="4079884"/>
            <a:ext cx="486676" cy="369332"/>
          </a:xfrm>
          <a:prstGeom prst="rect">
            <a:avLst/>
          </a:prstGeom>
        </p:spPr>
        <p:txBody>
          <a:bodyPr wrap="square">
            <a:spAutoFit/>
          </a:bodyPr>
          <a:lstStyle/>
          <a:p>
            <a:r>
              <a:rPr lang="en-CA" sz="1800" dirty="0">
                <a:latin typeface="Calibri" panose="020F0502020204030204" pitchFamily="34" charset="0"/>
                <a:cs typeface="Calibri" panose="020F0502020204030204" pitchFamily="34" charset="0"/>
              </a:rPr>
              <a:t>ET</a:t>
            </a:r>
            <a:endParaRPr lang="en-US" sz="1800" dirty="0"/>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661116"/>
            <a:ext cx="1427814" cy="419137"/>
          </a:xfrm>
          <a:prstGeom prst="rect">
            <a:avLst/>
          </a:prstGeom>
          <a:solidFill>
            <a:schemeClr val="bg1"/>
          </a:solidFill>
        </p:spPr>
      </p:pic>
      <p:pic>
        <p:nvPicPr>
          <p:cNvPr id="11" name="Picture 10">
            <a:extLst>
              <a:ext uri="{FF2B5EF4-FFF2-40B4-BE49-F238E27FC236}">
                <a16:creationId xmlns:a16="http://schemas.microsoft.com/office/drawing/2014/main" id="{24C753BD-6658-6646-8E58-8044EE754D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1451" y="4551970"/>
            <a:ext cx="1315423" cy="452170"/>
          </a:xfrm>
          <a:prstGeom prst="rect">
            <a:avLst/>
          </a:prstGeom>
        </p:spPr>
      </p:pic>
    </p:spTree>
    <p:extLst>
      <p:ext uri="{BB962C8B-B14F-4D97-AF65-F5344CB8AC3E}">
        <p14:creationId xmlns:p14="http://schemas.microsoft.com/office/powerpoint/2010/main" val="1812146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6376" y="123478"/>
            <a:ext cx="7488832" cy="623331"/>
          </a:xfrm>
        </p:spPr>
        <p:txBody>
          <a:bodyPr/>
          <a:lstStyle/>
          <a:p>
            <a:r>
              <a:rPr lang="en-CA" sz="2000" dirty="0">
                <a:latin typeface="Calibri" panose="020F0502020204030204" pitchFamily="34" charset="0"/>
                <a:cs typeface="Calibri" panose="020F0502020204030204" pitchFamily="34" charset="0"/>
              </a:rPr>
              <a:t>QUESTIONNAIRE</a:t>
            </a:r>
          </a:p>
        </p:txBody>
      </p:sp>
      <p:sp>
        <p:nvSpPr>
          <p:cNvPr id="3" name="Text Placeholder 2"/>
          <p:cNvSpPr>
            <a:spLocks noGrp="1"/>
          </p:cNvSpPr>
          <p:nvPr>
            <p:ph type="body" sz="quarter" idx="13"/>
          </p:nvPr>
        </p:nvSpPr>
        <p:spPr>
          <a:xfrm>
            <a:off x="468052" y="699542"/>
            <a:ext cx="8280920" cy="4176464"/>
          </a:xfrm>
        </p:spPr>
        <p:txBody>
          <a:bodyPr/>
          <a:lstStyle/>
          <a:p>
            <a:r>
              <a:rPr lang="en-CA" sz="1400" b="1" dirty="0">
                <a:latin typeface="Calibri" panose="020F0502020204030204" pitchFamily="34" charset="0"/>
                <a:cs typeface="Calibri" panose="020F0502020204030204" pitchFamily="34" charset="0"/>
              </a:rPr>
              <a:t>Section 1 </a:t>
            </a:r>
            <a:r>
              <a:rPr lang="en-CA" sz="1400" dirty="0">
                <a:latin typeface="Calibri" panose="020F0502020204030204" pitchFamily="34" charset="0"/>
                <a:cs typeface="Calibri" panose="020F0502020204030204" pitchFamily="34" charset="0"/>
              </a:rPr>
              <a:t>	</a:t>
            </a:r>
            <a:r>
              <a:rPr lang="fr-FR" sz="1400" dirty="0">
                <a:latin typeface="Calibri" panose="020F0502020204030204" pitchFamily="34" charset="0"/>
                <a:cs typeface="Calibri" panose="020F0502020204030204" pitchFamily="34" charset="0"/>
              </a:rPr>
              <a:t> Caractéristiques démographiques</a:t>
            </a:r>
            <a:r>
              <a:rPr lang="en-CA" sz="1400" dirty="0">
                <a:latin typeface="Calibri" panose="020F0502020204030204" pitchFamily="34" charset="0"/>
                <a:cs typeface="Calibri" panose="020F0502020204030204" pitchFamily="34" charset="0"/>
              </a:rPr>
              <a:t> (5 min)</a:t>
            </a:r>
          </a:p>
          <a:p>
            <a:r>
              <a:rPr lang="en-CA" sz="1400" b="1" dirty="0">
                <a:latin typeface="Calibri" panose="020F0502020204030204" pitchFamily="34" charset="0"/>
                <a:cs typeface="Calibri" panose="020F0502020204030204" pitchFamily="34" charset="0"/>
              </a:rPr>
              <a:t>Section 2 </a:t>
            </a:r>
            <a:r>
              <a:rPr lang="en-CA" sz="1400" dirty="0">
                <a:latin typeface="Calibri" panose="020F0502020204030204" pitchFamily="34" charset="0"/>
                <a:cs typeface="Calibri" panose="020F0502020204030204" pitchFamily="34" charset="0"/>
              </a:rPr>
              <a:t>	</a:t>
            </a:r>
            <a:r>
              <a:rPr lang="fr-FR" sz="1400" dirty="0">
                <a:latin typeface="Calibri" panose="020F0502020204030204" pitchFamily="34" charset="0"/>
                <a:cs typeface="Calibri" panose="020F0502020204030204" pitchFamily="34" charset="0"/>
              </a:rPr>
              <a:t> Pratiques cliniques d'avortement</a:t>
            </a:r>
            <a:r>
              <a:rPr lang="en-CA" sz="1400" dirty="0">
                <a:latin typeface="Calibri" panose="020F0502020204030204" pitchFamily="34" charset="0"/>
                <a:cs typeface="Calibri" panose="020F0502020204030204" pitchFamily="34" charset="0"/>
              </a:rPr>
              <a:t>: 	</a:t>
            </a:r>
            <a:r>
              <a:rPr lang="fr-FR" sz="1400" dirty="0">
                <a:latin typeface="Calibri" panose="020F0502020204030204" pitchFamily="34" charset="0"/>
                <a:cs typeface="Calibri" panose="020F0502020204030204" pitchFamily="34" charset="0"/>
              </a:rPr>
              <a:t>Avortement médical du premier trimestre (15 min)</a:t>
            </a:r>
            <a:endParaRPr lang="en-CA" sz="1400" dirty="0">
              <a:latin typeface="Calibri" panose="020F0502020204030204" pitchFamily="34" charset="0"/>
              <a:cs typeface="Calibri" panose="020F0502020204030204" pitchFamily="34" charset="0"/>
            </a:endParaRPr>
          </a:p>
          <a:p>
            <a:r>
              <a:rPr lang="en-CA" sz="1400" dirty="0">
                <a:latin typeface="Calibri" panose="020F0502020204030204" pitchFamily="34" charset="0"/>
                <a:cs typeface="Calibri" panose="020F0502020204030204" pitchFamily="34" charset="0"/>
              </a:rPr>
              <a:t>							     </a:t>
            </a:r>
            <a:r>
              <a:rPr lang="fr-FR" sz="1400" dirty="0">
                <a:latin typeface="Calibri" panose="020F0502020204030204" pitchFamily="34" charset="0"/>
                <a:cs typeface="Calibri" panose="020F0502020204030204" pitchFamily="34" charset="0"/>
              </a:rPr>
              <a:t> 	Avortement chirurgical du premier trimestre (15 min)</a:t>
            </a:r>
            <a:endParaRPr lang="en-CA" sz="1400" dirty="0">
              <a:latin typeface="Calibri" panose="020F0502020204030204" pitchFamily="34" charset="0"/>
              <a:cs typeface="Calibri" panose="020F0502020204030204" pitchFamily="34" charset="0"/>
            </a:endParaRPr>
          </a:p>
          <a:p>
            <a:r>
              <a:rPr lang="en-CA" sz="1400" dirty="0">
                <a:latin typeface="Calibri" panose="020F0502020204030204" pitchFamily="34" charset="0"/>
                <a:cs typeface="Calibri" panose="020F0502020204030204" pitchFamily="34" charset="0"/>
              </a:rPr>
              <a:t>							</a:t>
            </a:r>
            <a:r>
              <a:rPr lang="fr-FR" sz="1400" dirty="0">
                <a:latin typeface="Calibri" panose="020F0502020204030204" pitchFamily="34" charset="0"/>
                <a:cs typeface="Calibri" panose="020F0502020204030204" pitchFamily="34" charset="0"/>
              </a:rPr>
              <a:t> 	Avortement chirurgical du deuxième trimestre (15 min)</a:t>
            </a:r>
            <a:endParaRPr lang="en-CA" sz="1400" dirty="0">
              <a:latin typeface="Calibri" panose="020F0502020204030204" pitchFamily="34" charset="0"/>
              <a:cs typeface="Calibri" panose="020F0502020204030204" pitchFamily="34" charset="0"/>
            </a:endParaRPr>
          </a:p>
          <a:p>
            <a:r>
              <a:rPr lang="en-CA" sz="1400" dirty="0">
                <a:latin typeface="Calibri" panose="020F0502020204030204" pitchFamily="34" charset="0"/>
                <a:cs typeface="Calibri" panose="020F0502020204030204" pitchFamily="34" charset="0"/>
              </a:rPr>
              <a:t>							</a:t>
            </a:r>
            <a:r>
              <a:rPr lang="fr-FR" sz="1400" dirty="0">
                <a:latin typeface="Calibri" panose="020F0502020204030204" pitchFamily="34" charset="0"/>
                <a:cs typeface="Calibri" panose="020F0502020204030204" pitchFamily="34" charset="0"/>
              </a:rPr>
              <a:t> 	Avortement médical du deuxième/troisième trimestre 									            (induction du travail) (10 min)</a:t>
            </a:r>
            <a:endParaRPr lang="en-CA" sz="1400" dirty="0">
              <a:latin typeface="Calibri" panose="020F0502020204030204" pitchFamily="34" charset="0"/>
              <a:cs typeface="Calibri" panose="020F0502020204030204" pitchFamily="34" charset="0"/>
            </a:endParaRPr>
          </a:p>
          <a:p>
            <a:r>
              <a:rPr lang="en-CA" sz="1400" b="1" dirty="0">
                <a:latin typeface="Calibri" panose="020F0502020204030204" pitchFamily="34" charset="0"/>
                <a:cs typeface="Calibri" panose="020F0502020204030204" pitchFamily="34" charset="0"/>
              </a:rPr>
              <a:t>Section 3 </a:t>
            </a:r>
            <a:r>
              <a:rPr lang="en-CA" sz="1400" dirty="0">
                <a:latin typeface="Calibri" panose="020F0502020204030204" pitchFamily="34" charset="0"/>
                <a:cs typeface="Calibri" panose="020F0502020204030204" pitchFamily="34" charset="0"/>
              </a:rPr>
              <a:t>	</a:t>
            </a:r>
            <a:r>
              <a:rPr lang="fr-FR" sz="1400" dirty="0">
                <a:latin typeface="Calibri" panose="020F0502020204030204" pitchFamily="34" charset="0"/>
                <a:cs typeface="Calibri" panose="020F0502020204030204" pitchFamily="34" charset="0"/>
              </a:rPr>
              <a:t> Administrateur(-</a:t>
            </a:r>
            <a:r>
              <a:rPr lang="fr-FR" sz="1400" dirty="0" err="1">
                <a:latin typeface="Calibri" panose="020F0502020204030204" pitchFamily="34" charset="0"/>
                <a:cs typeface="Calibri" panose="020F0502020204030204" pitchFamily="34" charset="0"/>
              </a:rPr>
              <a:t>trice</a:t>
            </a:r>
            <a:r>
              <a:rPr lang="fr-FR" sz="1400" dirty="0">
                <a:latin typeface="Calibri" panose="020F0502020204030204" pitchFamily="34" charset="0"/>
                <a:cs typeface="Calibri" panose="020F0502020204030204" pitchFamily="34" charset="0"/>
              </a:rPr>
              <a:t>)s (10 min)</a:t>
            </a:r>
            <a:r>
              <a:rPr lang="en-CA" sz="1400" dirty="0">
                <a:latin typeface="Calibri" panose="020F0502020204030204" pitchFamily="34" charset="0"/>
                <a:cs typeface="Calibri" panose="020F0502020204030204" pitchFamily="34" charset="0"/>
              </a:rPr>
              <a:t> </a:t>
            </a:r>
          </a:p>
          <a:p>
            <a:r>
              <a:rPr lang="en-CA" sz="1400" b="1" dirty="0">
                <a:latin typeface="Calibri" panose="020F0502020204030204" pitchFamily="34" charset="0"/>
                <a:cs typeface="Calibri" panose="020F0502020204030204" pitchFamily="34" charset="0"/>
              </a:rPr>
              <a:t>Section 4 </a:t>
            </a:r>
            <a:r>
              <a:rPr lang="en-CA" sz="1400" dirty="0">
                <a:latin typeface="Calibri" panose="020F0502020204030204" pitchFamily="34" charset="0"/>
                <a:cs typeface="Calibri" panose="020F0502020204030204" pitchFamily="34" charset="0"/>
              </a:rPr>
              <a:t>	 </a:t>
            </a:r>
            <a:r>
              <a:rPr lang="fr-FR" sz="1400" dirty="0">
                <a:latin typeface="Calibri" panose="020F0502020204030204" pitchFamily="34" charset="0"/>
                <a:cs typeface="Calibri" panose="020F0502020204030204" pitchFamily="34" charset="0"/>
              </a:rPr>
              <a:t>Populations diverses </a:t>
            </a:r>
            <a:r>
              <a:rPr lang="en-CA" sz="1400" dirty="0">
                <a:latin typeface="Calibri" panose="020F0502020204030204" pitchFamily="34" charset="0"/>
                <a:cs typeface="Calibri" panose="020F0502020204030204" pitchFamily="34" charset="0"/>
              </a:rPr>
              <a:t>(5 min)</a:t>
            </a:r>
          </a:p>
          <a:p>
            <a:r>
              <a:rPr lang="en-CA" sz="1400" b="1" dirty="0">
                <a:latin typeface="Calibri" panose="020F0502020204030204" pitchFamily="34" charset="0"/>
                <a:cs typeface="Calibri" panose="020F0502020204030204" pitchFamily="34" charset="0"/>
              </a:rPr>
              <a:t>Section 5</a:t>
            </a:r>
            <a:r>
              <a:rPr lang="en-CA" sz="1400" dirty="0">
                <a:latin typeface="Calibri" panose="020F0502020204030204" pitchFamily="34" charset="0"/>
                <a:cs typeface="Calibri" panose="020F0502020204030204" pitchFamily="34" charset="0"/>
              </a:rPr>
              <a:t>	</a:t>
            </a:r>
            <a:r>
              <a:rPr lang="fr-FR" sz="1400" dirty="0">
                <a:latin typeface="Calibri" panose="020F0502020204030204" pitchFamily="34" charset="0"/>
                <a:cs typeface="Calibri" panose="020F0502020204030204" pitchFamily="34" charset="0"/>
              </a:rPr>
              <a:t> Stigmatisation et résilience (expériences en tant que clinicien(ne) ou administrateur(-</a:t>
            </a:r>
            <a:r>
              <a:rPr lang="fr-FR" sz="1400" dirty="0" err="1">
                <a:latin typeface="Calibri" panose="020F0502020204030204" pitchFamily="34" charset="0"/>
                <a:cs typeface="Calibri" panose="020F0502020204030204" pitchFamily="34" charset="0"/>
              </a:rPr>
              <a:t>trice</a:t>
            </a:r>
            <a:r>
              <a:rPr lang="fr-FR" sz="1400" dirty="0">
                <a:latin typeface="Calibri" panose="020F0502020204030204" pitchFamily="34" charset="0"/>
                <a:cs typeface="Calibri" panose="020F0502020204030204" pitchFamily="34" charset="0"/>
              </a:rPr>
              <a:t>))</a:t>
            </a:r>
            <a:r>
              <a:rPr lang="en-CA" sz="1400" dirty="0">
                <a:latin typeface="Calibri" panose="020F0502020204030204" pitchFamily="34" charset="0"/>
                <a:cs typeface="Calibri" panose="020F0502020204030204" pitchFamily="34" charset="0"/>
              </a:rPr>
              <a:t> (5 min)      </a:t>
            </a:r>
            <a:r>
              <a:rPr lang="en-CA" sz="1400" b="1" dirty="0">
                <a:latin typeface="Calibri" panose="020F0502020204030204" pitchFamily="34" charset="0"/>
                <a:cs typeface="Calibri" panose="020F0502020204030204" pitchFamily="34" charset="0"/>
              </a:rPr>
              <a:t>Section 6</a:t>
            </a:r>
            <a:r>
              <a:rPr lang="en-CA" sz="1400" dirty="0">
                <a:latin typeface="Calibri" panose="020F0502020204030204" pitchFamily="34" charset="0"/>
                <a:cs typeface="Calibri" panose="020F0502020204030204" pitchFamily="34" charset="0"/>
              </a:rPr>
              <a:t>	</a:t>
            </a:r>
            <a:r>
              <a:rPr lang="fr-FR" sz="1400" dirty="0">
                <a:latin typeface="Calibri" panose="020F0502020204030204" pitchFamily="34" charset="0"/>
                <a:cs typeface="Calibri" panose="020F0502020204030204" pitchFamily="34" charset="0"/>
              </a:rPr>
              <a:t> Rémunération et recherches futures (1 min)</a:t>
            </a:r>
          </a:p>
          <a:p>
            <a:endParaRPr lang="fr-FR" sz="400" dirty="0">
              <a:latin typeface="Calibri" panose="020F0502020204030204" pitchFamily="34" charset="0"/>
              <a:cs typeface="Calibri" panose="020F0502020204030204" pitchFamily="34" charset="0"/>
            </a:endParaRPr>
          </a:p>
          <a:p>
            <a:r>
              <a:rPr lang="fr-FR" sz="1200" i="1" dirty="0">
                <a:latin typeface="Calibri" panose="020F0502020204030204" pitchFamily="34" charset="0"/>
                <a:cs typeface="Calibri" panose="020F0502020204030204" pitchFamily="34" charset="0"/>
              </a:rPr>
              <a:t>Tous les participants et toutes les participantes seront invité(e)s à compléter les sections 1, 4, 5 et 6. Les clinicien(ne)s devront compléter la section 2. Plus la gamme des soins d’avortement fournie par un(e) participant(e) est étendue (couverte dans la section 2), plus il faudra de temps pour compléter le questionnaire. Les administrateur(-</a:t>
            </a:r>
            <a:r>
              <a:rPr lang="fr-FR" sz="1200" i="1" dirty="0" err="1">
                <a:latin typeface="Calibri" panose="020F0502020204030204" pitchFamily="34" charset="0"/>
                <a:cs typeface="Calibri" panose="020F0502020204030204" pitchFamily="34" charset="0"/>
              </a:rPr>
              <a:t>trice</a:t>
            </a:r>
            <a:r>
              <a:rPr lang="fr-FR" sz="1200" i="1" dirty="0">
                <a:latin typeface="Calibri" panose="020F0502020204030204" pitchFamily="34" charset="0"/>
                <a:cs typeface="Calibri" panose="020F0502020204030204" pitchFamily="34" charset="0"/>
              </a:rPr>
              <a:t>)s seront invité(e)s à compléter la section 3 au lieu de la section 2.</a:t>
            </a:r>
            <a:endParaRPr lang="en-CA" sz="1200" i="1" dirty="0">
              <a:latin typeface="Calibri" panose="020F0502020204030204" pitchFamily="34" charset="0"/>
              <a:cs typeface="Calibri" panose="020F0502020204030204" pitchFamily="34" charset="0"/>
            </a:endParaRPr>
          </a:p>
          <a:p>
            <a:endParaRPr lang="en-CA" sz="1200" dirty="0">
              <a:latin typeface="Calibri" panose="020F0502020204030204" pitchFamily="34" charset="0"/>
              <a:cs typeface="Calibri" panose="020F0502020204030204" pitchFamily="34" charset="0"/>
            </a:endParaRPr>
          </a:p>
          <a:p>
            <a:pPr>
              <a:spcAft>
                <a:spcPts val="600"/>
              </a:spcAft>
            </a:pPr>
            <a:endParaRPr lang="en-CA" sz="100" dirty="0">
              <a:latin typeface="Calibri" panose="020F0502020204030204" pitchFamily="34" charset="0"/>
              <a:cs typeface="Calibri" panose="020F0502020204030204" pitchFamily="34"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661052"/>
            <a:ext cx="1427814" cy="418661"/>
          </a:xfrm>
          <a:prstGeom prst="rect">
            <a:avLst/>
          </a:prstGeom>
          <a:solidFill>
            <a:schemeClr val="bg1"/>
          </a:solidFill>
        </p:spPr>
      </p:pic>
      <p:pic>
        <p:nvPicPr>
          <p:cNvPr id="9" name="Picture 8">
            <a:extLst>
              <a:ext uri="{FF2B5EF4-FFF2-40B4-BE49-F238E27FC236}">
                <a16:creationId xmlns:a16="http://schemas.microsoft.com/office/drawing/2014/main" id="{3617FB0B-35E8-9C42-97E1-CD539F1BC7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2474" y="4628083"/>
            <a:ext cx="1315423" cy="452170"/>
          </a:xfrm>
          <a:prstGeom prst="rect">
            <a:avLst/>
          </a:prstGeom>
        </p:spPr>
      </p:pic>
    </p:spTree>
    <p:extLst>
      <p:ext uri="{BB962C8B-B14F-4D97-AF65-F5344CB8AC3E}">
        <p14:creationId xmlns:p14="http://schemas.microsoft.com/office/powerpoint/2010/main" val="2358872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4703D6-0531-4C81-B6B7-C29A6AF12560}"/>
              </a:ext>
            </a:extLst>
          </p:cNvPr>
          <p:cNvSpPr>
            <a:spLocks noGrp="1"/>
          </p:cNvSpPr>
          <p:nvPr>
            <p:ph type="body" sz="quarter" idx="11"/>
          </p:nvPr>
        </p:nvSpPr>
        <p:spPr>
          <a:xfrm>
            <a:off x="664636" y="333707"/>
            <a:ext cx="7661438" cy="623331"/>
          </a:xfrm>
        </p:spPr>
        <p:txBody>
          <a:bodyPr/>
          <a:lstStyle/>
          <a:p>
            <a:pPr>
              <a:defRPr/>
            </a:pPr>
            <a:r>
              <a:rPr lang="en-US" sz="2000" dirty="0" err="1">
                <a:latin typeface="Calibri" panose="020F0502020204030204" pitchFamily="34" charset="0"/>
                <a:ea typeface="ＭＳ Ｐゴシック" charset="-128"/>
                <a:cs typeface="Calibri" panose="020F0502020204030204" pitchFamily="34" charset="0"/>
              </a:rPr>
              <a:t>Recrutement</a:t>
            </a:r>
            <a:endParaRPr lang="en-US" sz="1800" cap="none" dirty="0">
              <a:latin typeface="Calibri" panose="020F0502020204030204" pitchFamily="34" charset="0"/>
              <a:ea typeface="ＭＳ Ｐゴシック" charset="-128"/>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1443796" y="2270235"/>
            <a:ext cx="2240538" cy="704169"/>
          </a:xfrm>
          <a:prstGeom prst="rect">
            <a:avLst/>
          </a:prstGeom>
        </p:spPr>
      </p:pic>
      <p:pic>
        <p:nvPicPr>
          <p:cNvPr id="7" name="Picture 6"/>
          <p:cNvPicPr>
            <a:picLocks noChangeAspect="1"/>
          </p:cNvPicPr>
          <p:nvPr/>
        </p:nvPicPr>
        <p:blipFill>
          <a:blip r:embed="rId4"/>
          <a:stretch>
            <a:fillRect/>
          </a:stretch>
        </p:blipFill>
        <p:spPr>
          <a:xfrm>
            <a:off x="4349827" y="2439920"/>
            <a:ext cx="3174501" cy="635886"/>
          </a:xfrm>
          <a:prstGeom prst="rect">
            <a:avLst/>
          </a:prstGeom>
        </p:spPr>
      </p:pic>
      <p:pic>
        <p:nvPicPr>
          <p:cNvPr id="24578" name="Picture 2">
            <a:extLst>
              <a:ext uri="{FF2B5EF4-FFF2-40B4-BE49-F238E27FC236}">
                <a16:creationId xmlns:a16="http://schemas.microsoft.com/office/drawing/2014/main" id="{43C6B66C-7D45-7048-BFD8-C2ECD61CB4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987574"/>
            <a:ext cx="2609849" cy="6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5">
            <a:extLst>
              <a:ext uri="{FF2B5EF4-FFF2-40B4-BE49-F238E27FC236}">
                <a16:creationId xmlns:a16="http://schemas.microsoft.com/office/drawing/2014/main" id="{6A0BB1C3-ABB3-0242-B497-88C9647464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8433" y="3366510"/>
            <a:ext cx="1773447" cy="49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6F53A9DE-656A-AB45-80BD-F3D3D5230A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32645" y="3459974"/>
            <a:ext cx="2271603" cy="551936"/>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54420" y="1280389"/>
            <a:ext cx="3120370" cy="520933"/>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1520" y="1083085"/>
            <a:ext cx="2870933" cy="696173"/>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9512" y="4661139"/>
            <a:ext cx="1427814" cy="419184"/>
          </a:xfrm>
          <a:prstGeom prst="rect">
            <a:avLst/>
          </a:prstGeom>
          <a:solidFill>
            <a:schemeClr val="bg1"/>
          </a:solidFill>
        </p:spPr>
      </p:pic>
      <p:pic>
        <p:nvPicPr>
          <p:cNvPr id="16" name="Picture 15">
            <a:extLst>
              <a:ext uri="{FF2B5EF4-FFF2-40B4-BE49-F238E27FC236}">
                <a16:creationId xmlns:a16="http://schemas.microsoft.com/office/drawing/2014/main" id="{CC345B14-3773-8847-93B8-527C9608BF9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8362" y="4583683"/>
            <a:ext cx="1315423" cy="452220"/>
          </a:xfrm>
          <a:prstGeom prst="rect">
            <a:avLst/>
          </a:prstGeom>
        </p:spPr>
      </p:pic>
    </p:spTree>
    <p:extLst>
      <p:ext uri="{BB962C8B-B14F-4D97-AF65-F5344CB8AC3E}">
        <p14:creationId xmlns:p14="http://schemas.microsoft.com/office/powerpoint/2010/main" val="1735873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827584" y="260778"/>
            <a:ext cx="7445414" cy="623331"/>
          </a:xfrm>
        </p:spPr>
        <p:txBody>
          <a:bodyPr/>
          <a:lstStyle/>
          <a:p>
            <a:r>
              <a:rPr lang="en-CA" sz="2000" dirty="0">
                <a:latin typeface="Calibri" panose="020F0502020204030204" pitchFamily="34" charset="0"/>
                <a:cs typeface="Calibri" panose="020F0502020204030204" pitchFamily="34" charset="0"/>
              </a:rPr>
              <a:t>ÉCHÉANCIER (subvention de 4 </a:t>
            </a:r>
            <a:r>
              <a:rPr lang="en-CA" sz="2000" dirty="0" err="1">
                <a:latin typeface="Calibri" panose="020F0502020204030204" pitchFamily="34" charset="0"/>
                <a:cs typeface="Calibri" panose="020F0502020204030204" pitchFamily="34" charset="0"/>
              </a:rPr>
              <a:t>ans</a:t>
            </a:r>
            <a:r>
              <a:rPr lang="en-CA" sz="2000" dirty="0">
                <a:latin typeface="Calibri" panose="020F0502020204030204" pitchFamily="34" charset="0"/>
                <a:cs typeface="Calibri" panose="020F0502020204030204" pitchFamily="34" charset="0"/>
              </a:rPr>
              <a:t>)</a:t>
            </a:r>
          </a:p>
        </p:txBody>
      </p:sp>
      <p:sp>
        <p:nvSpPr>
          <p:cNvPr id="5" name="Text Placeholder 4"/>
          <p:cNvSpPr>
            <a:spLocks noGrp="1"/>
          </p:cNvSpPr>
          <p:nvPr>
            <p:ph type="body" sz="quarter" idx="13"/>
          </p:nvPr>
        </p:nvSpPr>
        <p:spPr>
          <a:xfrm>
            <a:off x="827584" y="932883"/>
            <a:ext cx="7848872" cy="3511075"/>
          </a:xfrm>
        </p:spPr>
        <p:txBody>
          <a:bodyPr/>
          <a:lstStyle/>
          <a:p>
            <a:r>
              <a:rPr lang="en-CA" b="1" dirty="0">
                <a:latin typeface="Calibri" panose="020F0502020204030204" pitchFamily="34" charset="0"/>
                <a:cs typeface="Calibri" panose="020F0502020204030204" pitchFamily="34" charset="0"/>
              </a:rPr>
              <a:t>Jan 2019</a:t>
            </a:r>
            <a:r>
              <a:rPr lang="en-CA" dirty="0">
                <a:latin typeface="Calibri" panose="020F0502020204030204" pitchFamily="34" charset="0"/>
                <a:cs typeface="Calibri" panose="020F0502020204030204" pitchFamily="34" charset="0"/>
              </a:rPr>
              <a:t>				Subvention des IRSC </a:t>
            </a:r>
            <a:r>
              <a:rPr lang="en-CA" dirty="0" err="1">
                <a:latin typeface="Calibri" panose="020F0502020204030204" pitchFamily="34" charset="0"/>
                <a:cs typeface="Calibri" panose="020F0502020204030204" pitchFamily="34" charset="0"/>
              </a:rPr>
              <a:t>accordée</a:t>
            </a:r>
            <a:r>
              <a:rPr lang="en-CA" dirty="0">
                <a:latin typeface="Calibri" panose="020F0502020204030204" pitchFamily="34" charset="0"/>
                <a:cs typeface="Calibri" panose="020F0502020204030204" pitchFamily="34" charset="0"/>
              </a:rPr>
              <a:t> </a:t>
            </a:r>
          </a:p>
          <a:p>
            <a:r>
              <a:rPr lang="en-CA" b="1" dirty="0">
                <a:latin typeface="Calibri" panose="020F0502020204030204" pitchFamily="34" charset="0"/>
                <a:cs typeface="Calibri" panose="020F0502020204030204" pitchFamily="34" charset="0"/>
              </a:rPr>
              <a:t>Mar – Nov 2019	</a:t>
            </a:r>
            <a:r>
              <a:rPr lang="en-CA" dirty="0">
                <a:latin typeface="Calibri" panose="020F0502020204030204" pitchFamily="34" charset="0"/>
                <a:cs typeface="Calibri" panose="020F0502020204030204" pitchFamily="34" charset="0"/>
              </a:rPr>
              <a:t>		</a:t>
            </a:r>
            <a:r>
              <a:rPr lang="en-CA" dirty="0" err="1">
                <a:latin typeface="Calibri" panose="020F0502020204030204" pitchFamily="34" charset="0"/>
                <a:cs typeface="Calibri" panose="020F0502020204030204" pitchFamily="34" charset="0"/>
              </a:rPr>
              <a:t>Préparation</a:t>
            </a:r>
            <a:r>
              <a:rPr lang="en-CA" dirty="0">
                <a:latin typeface="Calibri" panose="020F0502020204030204" pitchFamily="34" charset="0"/>
                <a:cs typeface="Calibri" panose="020F0502020204030204" pitchFamily="34" charset="0"/>
              </a:rPr>
              <a:t> du questionnaire, </a:t>
            </a:r>
            <a:r>
              <a:rPr lang="en-CA" dirty="0" err="1">
                <a:latin typeface="Calibri" panose="020F0502020204030204" pitchFamily="34" charset="0"/>
                <a:cs typeface="Calibri" panose="020F0502020204030204" pitchFamily="34" charset="0"/>
              </a:rPr>
              <a:t>incluant</a:t>
            </a:r>
            <a:r>
              <a:rPr lang="en-CA" dirty="0">
                <a:latin typeface="Calibri" panose="020F0502020204030204" pitchFamily="34" charset="0"/>
                <a:cs typeface="Calibri" panose="020F0502020204030204" pitchFamily="34" charset="0"/>
              </a:rPr>
              <a:t> </a:t>
            </a:r>
            <a:r>
              <a:rPr lang="en-CA" dirty="0" err="1">
                <a:latin typeface="Calibri" panose="020F0502020204030204" pitchFamily="34" charset="0"/>
                <a:cs typeface="Calibri" panose="020F0502020204030204" pitchFamily="34" charset="0"/>
              </a:rPr>
              <a:t>plusieurs</a:t>
            </a:r>
            <a:r>
              <a:rPr lang="en-CA" dirty="0">
                <a:latin typeface="Calibri" panose="020F0502020204030204" pitchFamily="34" charset="0"/>
                <a:cs typeface="Calibri" panose="020F0502020204030204" pitchFamily="34" charset="0"/>
              </a:rPr>
              <a:t> </a:t>
            </a:r>
            <a:r>
              <a:rPr lang="en-CA" dirty="0" err="1">
                <a:latin typeface="Calibri" panose="020F0502020204030204" pitchFamily="34" charset="0"/>
                <a:cs typeface="Calibri" panose="020F0502020204030204" pitchFamily="34" charset="0"/>
              </a:rPr>
              <a:t>réunions</a:t>
            </a:r>
            <a:r>
              <a:rPr lang="en-CA" dirty="0">
                <a:latin typeface="Calibri" panose="020F0502020204030204" pitchFamily="34" charset="0"/>
                <a:cs typeface="Calibri" panose="020F0502020204030204" pitchFamily="34" charset="0"/>
              </a:rPr>
              <a:t> </a:t>
            </a:r>
            <a:r>
              <a:rPr lang="en-CA" dirty="0" err="1">
                <a:latin typeface="Calibri" panose="020F0502020204030204" pitchFamily="34" charset="0"/>
                <a:cs typeface="Calibri" panose="020F0502020204030204" pitchFamily="34" charset="0"/>
              </a:rPr>
              <a:t>d'experts</a:t>
            </a:r>
            <a:endParaRPr lang="en-CA" dirty="0">
              <a:latin typeface="Calibri" panose="020F0502020204030204" pitchFamily="34" charset="0"/>
              <a:cs typeface="Calibri" panose="020F0502020204030204" pitchFamily="34" charset="0"/>
            </a:endParaRPr>
          </a:p>
          <a:p>
            <a:r>
              <a:rPr lang="en-CA" b="1" dirty="0" err="1">
                <a:latin typeface="Calibri" panose="020F0502020204030204" pitchFamily="34" charset="0"/>
                <a:cs typeface="Calibri" panose="020F0502020204030204" pitchFamily="34" charset="0"/>
              </a:rPr>
              <a:t>Déc</a:t>
            </a:r>
            <a:r>
              <a:rPr lang="en-CA" b="1" dirty="0">
                <a:latin typeface="Calibri" panose="020F0502020204030204" pitchFamily="34" charset="0"/>
                <a:cs typeface="Calibri" panose="020F0502020204030204" pitchFamily="34" charset="0"/>
              </a:rPr>
              <a:t> 2019	</a:t>
            </a:r>
            <a:r>
              <a:rPr lang="en-CA" dirty="0">
                <a:latin typeface="Calibri" panose="020F0502020204030204" pitchFamily="34" charset="0"/>
                <a:cs typeface="Calibri" panose="020F0502020204030204" pitchFamily="34" charset="0"/>
              </a:rPr>
              <a:t>			Approbation du </a:t>
            </a:r>
            <a:r>
              <a:rPr lang="en-CA" dirty="0" err="1">
                <a:latin typeface="Calibri" panose="020F0502020204030204" pitchFamily="34" charset="0"/>
                <a:cs typeface="Calibri" panose="020F0502020204030204" pitchFamily="34" charset="0"/>
              </a:rPr>
              <a:t>Comité</a:t>
            </a:r>
            <a:r>
              <a:rPr lang="en-CA" dirty="0">
                <a:latin typeface="Calibri" panose="020F0502020204030204" pitchFamily="34" charset="0"/>
                <a:cs typeface="Calibri" panose="020F0502020204030204" pitchFamily="34" charset="0"/>
              </a:rPr>
              <a:t> </a:t>
            </a:r>
            <a:r>
              <a:rPr lang="en-CA" dirty="0" err="1">
                <a:latin typeface="Calibri" panose="020F0502020204030204" pitchFamily="34" charset="0"/>
                <a:cs typeface="Calibri" panose="020F0502020204030204" pitchFamily="34" charset="0"/>
              </a:rPr>
              <a:t>d’éthique</a:t>
            </a:r>
            <a:r>
              <a:rPr lang="en-CA" dirty="0">
                <a:latin typeface="Calibri" panose="020F0502020204030204" pitchFamily="34" charset="0"/>
                <a:cs typeface="Calibri" panose="020F0502020204030204" pitchFamily="34" charset="0"/>
              </a:rPr>
              <a:t> de la recherche</a:t>
            </a:r>
          </a:p>
          <a:p>
            <a:r>
              <a:rPr lang="en-CA" b="1" dirty="0">
                <a:latin typeface="Calibri" panose="020F0502020204030204" pitchFamily="34" charset="0"/>
                <a:cs typeface="Calibri" panose="020F0502020204030204" pitchFamily="34" charset="0"/>
              </a:rPr>
              <a:t>2019	- </a:t>
            </a:r>
            <a:r>
              <a:rPr lang="en-CA" b="1" dirty="0" err="1">
                <a:latin typeface="Calibri" panose="020F0502020204030204" pitchFamily="34" charset="0"/>
                <a:cs typeface="Calibri" panose="020F0502020204030204" pitchFamily="34" charset="0"/>
              </a:rPr>
              <a:t>en</a:t>
            </a:r>
            <a:r>
              <a:rPr lang="en-CA" b="1" dirty="0">
                <a:latin typeface="Calibri" panose="020F0502020204030204" pitchFamily="34" charset="0"/>
                <a:cs typeface="Calibri" panose="020F0502020204030204" pitchFamily="34" charset="0"/>
              </a:rPr>
              <a:t> </a:t>
            </a:r>
            <a:r>
              <a:rPr lang="en-CA" b="1" dirty="0" err="1">
                <a:latin typeface="Calibri" panose="020F0502020204030204" pitchFamily="34" charset="0"/>
                <a:cs typeface="Calibri" panose="020F0502020204030204" pitchFamily="34" charset="0"/>
              </a:rPr>
              <a:t>cours</a:t>
            </a:r>
            <a:r>
              <a:rPr lang="en-CA" b="1" dirty="0">
                <a:latin typeface="Calibri" panose="020F0502020204030204" pitchFamily="34" charset="0"/>
                <a:cs typeface="Calibri" panose="020F0502020204030204" pitchFamily="34" charset="0"/>
              </a:rPr>
              <a:t>	</a:t>
            </a:r>
            <a:r>
              <a:rPr lang="en-CA" dirty="0">
                <a:latin typeface="Calibri" panose="020F0502020204030204" pitchFamily="34" charset="0"/>
                <a:cs typeface="Calibri" panose="020F0502020204030204" pitchFamily="34" charset="0"/>
              </a:rPr>
              <a:t>		</a:t>
            </a:r>
            <a:r>
              <a:rPr lang="en-CA" dirty="0" err="1">
                <a:latin typeface="Calibri" panose="020F0502020204030204" pitchFamily="34" charset="0"/>
                <a:cs typeface="Calibri" panose="020F0502020204030204" pitchFamily="34" charset="0"/>
              </a:rPr>
              <a:t>Établir</a:t>
            </a:r>
            <a:r>
              <a:rPr lang="en-CA" dirty="0">
                <a:latin typeface="Calibri" panose="020F0502020204030204" pitchFamily="34" charset="0"/>
                <a:cs typeface="Calibri" panose="020F0502020204030204" pitchFamily="34" charset="0"/>
              </a:rPr>
              <a:t> des relations avec des </a:t>
            </a:r>
            <a:r>
              <a:rPr lang="en-CA" dirty="0" err="1">
                <a:latin typeface="Calibri" panose="020F0502020204030204" pitchFamily="34" charset="0"/>
                <a:cs typeface="Calibri" panose="020F0502020204030204" pitchFamily="34" charset="0"/>
              </a:rPr>
              <a:t>partenaires</a:t>
            </a:r>
            <a:r>
              <a:rPr lang="en-CA" dirty="0">
                <a:latin typeface="Calibri" panose="020F0502020204030204" pitchFamily="34" charset="0"/>
                <a:cs typeface="Calibri" panose="020F0502020204030204" pitchFamily="34" charset="0"/>
              </a:rPr>
              <a:t> de </a:t>
            </a:r>
            <a:r>
              <a:rPr lang="en-CA" dirty="0" err="1">
                <a:latin typeface="Calibri" panose="020F0502020204030204" pitchFamily="34" charset="0"/>
                <a:cs typeface="Calibri" panose="020F0502020204030204" pitchFamily="34" charset="0"/>
              </a:rPr>
              <a:t>recrutement</a:t>
            </a:r>
            <a:endParaRPr lang="en-CA" dirty="0">
              <a:latin typeface="Calibri" panose="020F0502020204030204" pitchFamily="34" charset="0"/>
              <a:cs typeface="Calibri" panose="020F0502020204030204" pitchFamily="34" charset="0"/>
            </a:endParaRPr>
          </a:p>
          <a:p>
            <a:r>
              <a:rPr lang="en-CA" b="1" dirty="0" err="1">
                <a:latin typeface="Calibri" panose="020F0502020204030204" pitchFamily="34" charset="0"/>
                <a:cs typeface="Calibri" panose="020F0502020204030204" pitchFamily="34" charset="0"/>
              </a:rPr>
              <a:t>Déc</a:t>
            </a:r>
            <a:r>
              <a:rPr lang="en-CA" b="1" dirty="0">
                <a:latin typeface="Calibri" panose="020F0502020204030204" pitchFamily="34" charset="0"/>
                <a:cs typeface="Calibri" panose="020F0502020204030204" pitchFamily="34" charset="0"/>
              </a:rPr>
              <a:t> 2019 – Jan 2020	</a:t>
            </a:r>
            <a:r>
              <a:rPr lang="en-CA" dirty="0">
                <a:latin typeface="Calibri" panose="020F0502020204030204" pitchFamily="34" charset="0"/>
                <a:cs typeface="Calibri" panose="020F0502020204030204" pitchFamily="34" charset="0"/>
              </a:rPr>
              <a:t>	Phase </a:t>
            </a:r>
            <a:r>
              <a:rPr lang="en-CA" dirty="0" err="1">
                <a:latin typeface="Calibri" panose="020F0502020204030204" pitchFamily="34" charset="0"/>
                <a:cs typeface="Calibri" panose="020F0502020204030204" pitchFamily="34" charset="0"/>
              </a:rPr>
              <a:t>pilote</a:t>
            </a:r>
            <a:r>
              <a:rPr lang="en-CA" dirty="0">
                <a:latin typeface="Calibri" panose="020F0502020204030204" pitchFamily="34" charset="0"/>
                <a:cs typeface="Calibri" panose="020F0502020204030204" pitchFamily="34" charset="0"/>
              </a:rPr>
              <a:t> du questionnaire </a:t>
            </a:r>
            <a:r>
              <a:rPr lang="en-CA" dirty="0" err="1">
                <a:latin typeface="Calibri" panose="020F0502020204030204" pitchFamily="34" charset="0"/>
                <a:cs typeface="Calibri" panose="020F0502020204030204" pitchFamily="34" charset="0"/>
              </a:rPr>
              <a:t>en</a:t>
            </a:r>
            <a:r>
              <a:rPr lang="en-CA" dirty="0">
                <a:latin typeface="Calibri" panose="020F0502020204030204" pitchFamily="34" charset="0"/>
                <a:cs typeface="Calibri" panose="020F0502020204030204" pitchFamily="34" charset="0"/>
              </a:rPr>
              <a:t> </a:t>
            </a:r>
            <a:r>
              <a:rPr lang="en-CA" dirty="0" err="1">
                <a:latin typeface="Calibri" panose="020F0502020204030204" pitchFamily="34" charset="0"/>
                <a:cs typeface="Calibri" panose="020F0502020204030204" pitchFamily="34" charset="0"/>
              </a:rPr>
              <a:t>anglais</a:t>
            </a:r>
            <a:r>
              <a:rPr lang="en-CA" dirty="0">
                <a:latin typeface="Calibri" panose="020F0502020204030204" pitchFamily="34" charset="0"/>
                <a:cs typeface="Calibri" panose="020F0502020204030204" pitchFamily="34" charset="0"/>
              </a:rPr>
              <a:t> dans </a:t>
            </a:r>
            <a:r>
              <a:rPr lang="en-CA" dirty="0" err="1">
                <a:latin typeface="Calibri" panose="020F0502020204030204" pitchFamily="34" charset="0"/>
                <a:cs typeface="Calibri" panose="020F0502020204030204" pitchFamily="34" charset="0"/>
              </a:rPr>
              <a:t>REDCap</a:t>
            </a:r>
            <a:endParaRPr lang="en-CA" dirty="0">
              <a:latin typeface="Calibri" panose="020F0502020204030204" pitchFamily="34" charset="0"/>
              <a:cs typeface="Calibri" panose="020F0502020204030204" pitchFamily="34" charset="0"/>
            </a:endParaRPr>
          </a:p>
          <a:p>
            <a:r>
              <a:rPr lang="en-CA" dirty="0">
                <a:latin typeface="Calibri" panose="020F0502020204030204" pitchFamily="34" charset="0"/>
                <a:cs typeface="Calibri" panose="020F0502020204030204" pitchFamily="34" charset="0"/>
              </a:rPr>
              <a:t>					</a:t>
            </a:r>
            <a:r>
              <a:rPr lang="en-CA" dirty="0" err="1">
                <a:latin typeface="Calibri" panose="020F0502020204030204" pitchFamily="34" charset="0"/>
                <a:cs typeface="Calibri" panose="020F0502020204030204" pitchFamily="34" charset="0"/>
              </a:rPr>
              <a:t>Traduction</a:t>
            </a:r>
            <a:r>
              <a:rPr lang="en-CA" dirty="0">
                <a:latin typeface="Calibri" panose="020F0502020204030204" pitchFamily="34" charset="0"/>
                <a:cs typeface="Calibri" panose="020F0502020204030204" pitchFamily="34" charset="0"/>
              </a:rPr>
              <a:t> du questionnaire </a:t>
            </a:r>
            <a:r>
              <a:rPr lang="en-CA" dirty="0" err="1">
                <a:latin typeface="Calibri" panose="020F0502020204030204" pitchFamily="34" charset="0"/>
                <a:cs typeface="Calibri" panose="020F0502020204030204" pitchFamily="34" charset="0"/>
              </a:rPr>
              <a:t>en</a:t>
            </a:r>
            <a:r>
              <a:rPr lang="en-CA" dirty="0">
                <a:latin typeface="Calibri" panose="020F0502020204030204" pitchFamily="34" charset="0"/>
                <a:cs typeface="Calibri" panose="020F0502020204030204" pitchFamily="34" charset="0"/>
              </a:rPr>
              <a:t> </a:t>
            </a:r>
            <a:r>
              <a:rPr lang="en-CA" dirty="0" err="1">
                <a:latin typeface="Calibri" panose="020F0502020204030204" pitchFamily="34" charset="0"/>
                <a:cs typeface="Calibri" panose="020F0502020204030204" pitchFamily="34" charset="0"/>
              </a:rPr>
              <a:t>français</a:t>
            </a:r>
            <a:r>
              <a:rPr lang="en-CA" dirty="0">
                <a:latin typeface="Calibri" panose="020F0502020204030204" pitchFamily="34" charset="0"/>
                <a:cs typeface="Calibri" panose="020F0502020204030204" pitchFamily="34" charset="0"/>
              </a:rPr>
              <a:t> </a:t>
            </a:r>
          </a:p>
          <a:p>
            <a:r>
              <a:rPr lang="en-CA" b="1" dirty="0">
                <a:latin typeface="Calibri" panose="020F0502020204030204" pitchFamily="34" charset="0"/>
                <a:cs typeface="Calibri" panose="020F0502020204030204" pitchFamily="34" charset="0"/>
              </a:rPr>
              <a:t>Jan – </a:t>
            </a:r>
            <a:r>
              <a:rPr lang="en-CA" b="1" dirty="0" err="1">
                <a:latin typeface="Calibri" panose="020F0502020204030204" pitchFamily="34" charset="0"/>
                <a:cs typeface="Calibri" panose="020F0502020204030204" pitchFamily="34" charset="0"/>
              </a:rPr>
              <a:t>Fév</a:t>
            </a:r>
            <a:r>
              <a:rPr lang="en-CA" b="1" dirty="0">
                <a:latin typeface="Calibri" panose="020F0502020204030204" pitchFamily="34" charset="0"/>
                <a:cs typeface="Calibri" panose="020F0502020204030204" pitchFamily="34" charset="0"/>
              </a:rPr>
              <a:t> 2020</a:t>
            </a:r>
            <a:r>
              <a:rPr lang="en-CA" dirty="0">
                <a:latin typeface="Calibri" panose="020F0502020204030204" pitchFamily="34" charset="0"/>
                <a:cs typeface="Calibri" panose="020F0502020204030204" pitchFamily="34" charset="0"/>
              </a:rPr>
              <a:t>			Phase </a:t>
            </a:r>
            <a:r>
              <a:rPr lang="en-CA" dirty="0" err="1">
                <a:latin typeface="Calibri" panose="020F0502020204030204" pitchFamily="34" charset="0"/>
                <a:cs typeface="Calibri" panose="020F0502020204030204" pitchFamily="34" charset="0"/>
              </a:rPr>
              <a:t>pilote</a:t>
            </a:r>
            <a:r>
              <a:rPr lang="en-CA" dirty="0">
                <a:latin typeface="Calibri" panose="020F0502020204030204" pitchFamily="34" charset="0"/>
                <a:cs typeface="Calibri" panose="020F0502020204030204" pitchFamily="34" charset="0"/>
              </a:rPr>
              <a:t> du questionnaire </a:t>
            </a:r>
            <a:r>
              <a:rPr lang="en-CA" dirty="0" err="1">
                <a:latin typeface="Calibri" panose="020F0502020204030204" pitchFamily="34" charset="0"/>
                <a:cs typeface="Calibri" panose="020F0502020204030204" pitchFamily="34" charset="0"/>
              </a:rPr>
              <a:t>en</a:t>
            </a:r>
            <a:r>
              <a:rPr lang="en-CA" dirty="0">
                <a:latin typeface="Calibri" panose="020F0502020204030204" pitchFamily="34" charset="0"/>
                <a:cs typeface="Calibri" panose="020F0502020204030204" pitchFamily="34" charset="0"/>
              </a:rPr>
              <a:t> </a:t>
            </a:r>
            <a:r>
              <a:rPr lang="en-CA" dirty="0" err="1">
                <a:latin typeface="Calibri" panose="020F0502020204030204" pitchFamily="34" charset="0"/>
                <a:cs typeface="Calibri" panose="020F0502020204030204" pitchFamily="34" charset="0"/>
              </a:rPr>
              <a:t>français</a:t>
            </a:r>
            <a:r>
              <a:rPr lang="en-CA" dirty="0">
                <a:latin typeface="Calibri" panose="020F0502020204030204" pitchFamily="34" charset="0"/>
                <a:cs typeface="Calibri" panose="020F0502020204030204" pitchFamily="34" charset="0"/>
              </a:rPr>
              <a:t> dans </a:t>
            </a:r>
            <a:r>
              <a:rPr lang="en-CA" dirty="0" err="1">
                <a:latin typeface="Calibri" panose="020F0502020204030204" pitchFamily="34" charset="0"/>
                <a:cs typeface="Calibri" panose="020F0502020204030204" pitchFamily="34" charset="0"/>
              </a:rPr>
              <a:t>REDCap</a:t>
            </a:r>
            <a:endParaRPr lang="en-CA" dirty="0">
              <a:latin typeface="Calibri" panose="020F0502020204030204" pitchFamily="34" charset="0"/>
              <a:cs typeface="Calibri" panose="020F0502020204030204" pitchFamily="34" charset="0"/>
            </a:endParaRPr>
          </a:p>
          <a:p>
            <a:r>
              <a:rPr lang="en-CA" b="1" dirty="0" err="1">
                <a:latin typeface="Calibri" panose="020F0502020204030204" pitchFamily="34" charset="0"/>
                <a:cs typeface="Calibri" panose="020F0502020204030204" pitchFamily="34" charset="0"/>
              </a:rPr>
              <a:t>Fév</a:t>
            </a:r>
            <a:r>
              <a:rPr lang="en-CA" b="1" dirty="0">
                <a:latin typeface="Calibri" panose="020F0502020204030204" pitchFamily="34" charset="0"/>
                <a:cs typeface="Calibri" panose="020F0502020204030204" pitchFamily="34" charset="0"/>
              </a:rPr>
              <a:t> </a:t>
            </a:r>
            <a:r>
              <a:rPr lang="mr-IN" b="1" dirty="0">
                <a:latin typeface="Calibri" panose="020F0502020204030204" pitchFamily="34" charset="0"/>
                <a:cs typeface="Calibri" panose="020F0502020204030204" pitchFamily="34" charset="0"/>
              </a:rPr>
              <a:t>–</a:t>
            </a:r>
            <a:r>
              <a:rPr lang="en-CA" b="1" dirty="0">
                <a:latin typeface="Calibri" panose="020F0502020204030204" pitchFamily="34" charset="0"/>
                <a:cs typeface="Calibri" panose="020F0502020204030204" pitchFamily="34" charset="0"/>
              </a:rPr>
              <a:t> </a:t>
            </a:r>
            <a:r>
              <a:rPr lang="en-CA" b="1" dirty="0" err="1">
                <a:latin typeface="Calibri" panose="020F0502020204030204" pitchFamily="34" charset="0"/>
                <a:cs typeface="Calibri" panose="020F0502020204030204" pitchFamily="34" charset="0"/>
              </a:rPr>
              <a:t>Juillet</a:t>
            </a:r>
            <a:r>
              <a:rPr lang="en-CA" b="1" dirty="0">
                <a:latin typeface="Calibri" panose="020F0502020204030204" pitchFamily="34" charset="0"/>
                <a:cs typeface="Calibri" panose="020F0502020204030204" pitchFamily="34" charset="0"/>
              </a:rPr>
              <a:t> 2020</a:t>
            </a:r>
            <a:r>
              <a:rPr lang="en-CA" dirty="0">
                <a:latin typeface="Calibri" panose="020F0502020204030204" pitchFamily="34" charset="0"/>
                <a:cs typeface="Calibri" panose="020F0502020204030204" pitchFamily="34" charset="0"/>
              </a:rPr>
              <a:t>			</a:t>
            </a:r>
            <a:r>
              <a:rPr lang="en-CA" dirty="0" err="1">
                <a:latin typeface="Calibri" panose="020F0502020204030204" pitchFamily="34" charset="0"/>
                <a:cs typeface="Calibri" panose="020F0502020204030204" pitchFamily="34" charset="0"/>
              </a:rPr>
              <a:t>Révision</a:t>
            </a:r>
            <a:r>
              <a:rPr lang="en-CA" dirty="0">
                <a:latin typeface="Calibri" panose="020F0502020204030204" pitchFamily="34" charset="0"/>
                <a:cs typeface="Calibri" panose="020F0502020204030204" pitchFamily="34" charset="0"/>
              </a:rPr>
              <a:t> des questionnaires</a:t>
            </a:r>
          </a:p>
          <a:p>
            <a:r>
              <a:rPr lang="en-CA" b="1" dirty="0" err="1">
                <a:latin typeface="Calibri" panose="020F0502020204030204" pitchFamily="34" charset="0"/>
                <a:cs typeface="Calibri" panose="020F0502020204030204" pitchFamily="34" charset="0"/>
              </a:rPr>
              <a:t>Août</a:t>
            </a:r>
            <a:r>
              <a:rPr lang="en-CA" b="1" dirty="0">
                <a:latin typeface="Calibri" panose="020F0502020204030204" pitchFamily="34" charset="0"/>
                <a:cs typeface="Calibri" panose="020F0502020204030204" pitchFamily="34" charset="0"/>
              </a:rPr>
              <a:t> 2020	</a:t>
            </a:r>
            <a:r>
              <a:rPr lang="en-CA" dirty="0">
                <a:latin typeface="Calibri" panose="020F0502020204030204" pitchFamily="34" charset="0"/>
                <a:cs typeface="Calibri" panose="020F0502020204030204" pitchFamily="34" charset="0"/>
              </a:rPr>
              <a:t>			</a:t>
            </a:r>
            <a:r>
              <a:rPr lang="en-CA" dirty="0" err="1">
                <a:latin typeface="Calibri" panose="020F0502020204030204" pitchFamily="34" charset="0"/>
                <a:cs typeface="Calibri" panose="020F0502020204030204" pitchFamily="34" charset="0"/>
              </a:rPr>
              <a:t>Déploiement</a:t>
            </a:r>
            <a:r>
              <a:rPr lang="en-CA" dirty="0">
                <a:latin typeface="Calibri" panose="020F0502020204030204" pitchFamily="34" charset="0"/>
                <a:cs typeface="Calibri" panose="020F0502020204030204" pitchFamily="34" charset="0"/>
              </a:rPr>
              <a:t> du questionnaire</a:t>
            </a:r>
          </a:p>
          <a:p>
            <a:r>
              <a:rPr lang="en-CA" b="1" dirty="0">
                <a:latin typeface="Calibri" panose="020F0502020204030204" pitchFamily="34" charset="0"/>
                <a:cs typeface="Calibri" panose="020F0502020204030204" pitchFamily="34" charset="0"/>
              </a:rPr>
              <a:t>2021</a:t>
            </a:r>
            <a:r>
              <a:rPr lang="en-CA" dirty="0">
                <a:latin typeface="Calibri" panose="020F0502020204030204" pitchFamily="34" charset="0"/>
                <a:cs typeface="Calibri" panose="020F0502020204030204" pitchFamily="34" charset="0"/>
              </a:rPr>
              <a:t> 					Analyse des </a:t>
            </a:r>
            <a:r>
              <a:rPr lang="en-CA" dirty="0" err="1">
                <a:latin typeface="Calibri" panose="020F0502020204030204" pitchFamily="34" charset="0"/>
                <a:cs typeface="Calibri" panose="020F0502020204030204" pitchFamily="34" charset="0"/>
              </a:rPr>
              <a:t>données</a:t>
            </a:r>
            <a:r>
              <a:rPr lang="en-CA" dirty="0">
                <a:latin typeface="Calibri" panose="020F0502020204030204" pitchFamily="34" charset="0"/>
                <a:cs typeface="Calibri" panose="020F0502020204030204" pitchFamily="34" charset="0"/>
              </a:rPr>
              <a:t> et </a:t>
            </a:r>
            <a:r>
              <a:rPr lang="en-CA" dirty="0" err="1">
                <a:latin typeface="Calibri" panose="020F0502020204030204" pitchFamily="34" charset="0"/>
                <a:cs typeface="Calibri" panose="020F0502020204030204" pitchFamily="34" charset="0"/>
              </a:rPr>
              <a:t>activités</a:t>
            </a:r>
            <a:r>
              <a:rPr lang="en-CA" dirty="0">
                <a:latin typeface="Calibri" panose="020F0502020204030204" pitchFamily="34" charset="0"/>
                <a:cs typeface="Calibri" panose="020F0502020204030204" pitchFamily="34" charset="0"/>
              </a:rPr>
              <a:t> </a:t>
            </a:r>
            <a:r>
              <a:rPr lang="en-CA" dirty="0" err="1">
                <a:latin typeface="Calibri" panose="020F0502020204030204" pitchFamily="34" charset="0"/>
                <a:cs typeface="Calibri" panose="020F0502020204030204" pitchFamily="34" charset="0"/>
              </a:rPr>
              <a:t>d'application</a:t>
            </a:r>
            <a:r>
              <a:rPr lang="en-CA" dirty="0">
                <a:latin typeface="Calibri" panose="020F0502020204030204" pitchFamily="34" charset="0"/>
                <a:cs typeface="Calibri" panose="020F0502020204030204" pitchFamily="34" charset="0"/>
              </a:rPr>
              <a:t> des </a:t>
            </a:r>
            <a:r>
              <a:rPr lang="en-CA" dirty="0" err="1">
                <a:latin typeface="Calibri" panose="020F0502020204030204" pitchFamily="34" charset="0"/>
                <a:cs typeface="Calibri" panose="020F0502020204030204" pitchFamily="34" charset="0"/>
              </a:rPr>
              <a:t>connaissances</a:t>
            </a:r>
            <a:endParaRPr lang="en-CA" b="1" dirty="0">
              <a:latin typeface="Calibri" panose="020F0502020204030204" pitchFamily="34" charset="0"/>
              <a:cs typeface="Calibri" panose="020F0502020204030204" pitchFamily="34" charset="0"/>
            </a:endParaRPr>
          </a:p>
          <a:p>
            <a:r>
              <a:rPr lang="en-CA" b="1" dirty="0">
                <a:latin typeface="Calibri" panose="020F0502020204030204" pitchFamily="34" charset="0"/>
                <a:cs typeface="Calibri" panose="020F0502020204030204" pitchFamily="34" charset="0"/>
              </a:rPr>
              <a:t>2022	</a:t>
            </a:r>
            <a:r>
              <a:rPr lang="en-CA" dirty="0">
                <a:latin typeface="Calibri" panose="020F0502020204030204" pitchFamily="34" charset="0"/>
                <a:cs typeface="Calibri" panose="020F0502020204030204" pitchFamily="34" charset="0"/>
              </a:rPr>
              <a:t>				</a:t>
            </a:r>
            <a:r>
              <a:rPr lang="en-CA" dirty="0" err="1">
                <a:latin typeface="Calibri" panose="020F0502020204030204" pitchFamily="34" charset="0"/>
                <a:cs typeface="Calibri" panose="020F0502020204030204" pitchFamily="34" charset="0"/>
              </a:rPr>
              <a:t>Activités</a:t>
            </a:r>
            <a:r>
              <a:rPr lang="en-CA" dirty="0">
                <a:latin typeface="Calibri" panose="020F0502020204030204" pitchFamily="34" charset="0"/>
                <a:cs typeface="Calibri" panose="020F0502020204030204" pitchFamily="34" charset="0"/>
              </a:rPr>
              <a:t> </a:t>
            </a:r>
            <a:r>
              <a:rPr lang="en-CA" dirty="0" err="1">
                <a:latin typeface="Calibri" panose="020F0502020204030204" pitchFamily="34" charset="0"/>
                <a:cs typeface="Calibri" panose="020F0502020204030204" pitchFamily="34" charset="0"/>
              </a:rPr>
              <a:t>d'application</a:t>
            </a:r>
            <a:r>
              <a:rPr lang="en-CA" dirty="0">
                <a:latin typeface="Calibri" panose="020F0502020204030204" pitchFamily="34" charset="0"/>
                <a:cs typeface="Calibri" panose="020F0502020204030204" pitchFamily="34" charset="0"/>
              </a:rPr>
              <a:t> des </a:t>
            </a:r>
            <a:r>
              <a:rPr lang="en-CA" dirty="0" err="1">
                <a:latin typeface="Calibri" panose="020F0502020204030204" pitchFamily="34" charset="0"/>
                <a:cs typeface="Calibri" panose="020F0502020204030204" pitchFamily="34" charset="0"/>
              </a:rPr>
              <a:t>connaissances</a:t>
            </a:r>
            <a:endParaRPr lang="en-CA" dirty="0">
              <a:latin typeface="Calibri" panose="020F0502020204030204" pitchFamily="34" charset="0"/>
              <a:cs typeface="Calibri" panose="020F0502020204030204" pitchFamily="34"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661139"/>
            <a:ext cx="1427814" cy="419184"/>
          </a:xfrm>
          <a:prstGeom prst="rect">
            <a:avLst/>
          </a:prstGeom>
          <a:solidFill>
            <a:schemeClr val="bg1"/>
          </a:solidFill>
        </p:spPr>
      </p:pic>
      <p:pic>
        <p:nvPicPr>
          <p:cNvPr id="9" name="Picture 8">
            <a:extLst>
              <a:ext uri="{FF2B5EF4-FFF2-40B4-BE49-F238E27FC236}">
                <a16:creationId xmlns:a16="http://schemas.microsoft.com/office/drawing/2014/main" id="{12106D33-2FDF-E146-80E5-F6BDEDD593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9065" y="4593269"/>
            <a:ext cx="1315423" cy="452220"/>
          </a:xfrm>
          <a:prstGeom prst="rect">
            <a:avLst/>
          </a:prstGeom>
        </p:spPr>
      </p:pic>
    </p:spTree>
    <p:extLst>
      <p:ext uri="{BB962C8B-B14F-4D97-AF65-F5344CB8AC3E}">
        <p14:creationId xmlns:p14="http://schemas.microsoft.com/office/powerpoint/2010/main" val="3950974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10759" y="3207261"/>
            <a:ext cx="1986393" cy="624295"/>
          </a:xfrm>
          <a:prstGeom prst="rect">
            <a:avLst/>
          </a:prstGeom>
        </p:spPr>
      </p:pic>
      <p:pic>
        <p:nvPicPr>
          <p:cNvPr id="7" name="Picture 6"/>
          <p:cNvPicPr>
            <a:picLocks noChangeAspect="1"/>
          </p:cNvPicPr>
          <p:nvPr/>
        </p:nvPicPr>
        <p:blipFill>
          <a:blip r:embed="rId4"/>
          <a:stretch>
            <a:fillRect/>
          </a:stretch>
        </p:blipFill>
        <p:spPr>
          <a:xfrm>
            <a:off x="5533221" y="2287743"/>
            <a:ext cx="3215243" cy="644047"/>
          </a:xfrm>
          <a:prstGeom prst="rect">
            <a:avLst/>
          </a:prstGeom>
        </p:spPr>
      </p:pic>
      <p:pic>
        <p:nvPicPr>
          <p:cNvPr id="24578" name="Picture 2">
            <a:extLst>
              <a:ext uri="{FF2B5EF4-FFF2-40B4-BE49-F238E27FC236}">
                <a16:creationId xmlns:a16="http://schemas.microsoft.com/office/drawing/2014/main" id="{43C6B66C-7D45-7048-BFD8-C2ECD61CB4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6287" y="1131590"/>
            <a:ext cx="2609849" cy="6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5">
            <a:extLst>
              <a:ext uri="{FF2B5EF4-FFF2-40B4-BE49-F238E27FC236}">
                <a16:creationId xmlns:a16="http://schemas.microsoft.com/office/drawing/2014/main" id="{6A0BB1C3-ABB3-0242-B497-88C9647464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1656" y="3369531"/>
            <a:ext cx="1759109" cy="49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6F53A9DE-656A-AB45-80BD-F3D3D5230A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88829" y="3363838"/>
            <a:ext cx="2271603" cy="551936"/>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24128" y="1308357"/>
            <a:ext cx="3254425" cy="543313"/>
          </a:xfrm>
          <a:prstGeom prst="rect">
            <a:avLst/>
          </a:prstGeom>
        </p:spPr>
      </p:pic>
      <p:sp>
        <p:nvSpPr>
          <p:cNvPr id="16" name="Text Placeholder 1">
            <a:extLst>
              <a:ext uri="{FF2B5EF4-FFF2-40B4-BE49-F238E27FC236}">
                <a16:creationId xmlns:a16="http://schemas.microsoft.com/office/drawing/2014/main" id="{854703D6-0531-4C81-B6B7-C29A6AF12560}"/>
              </a:ext>
            </a:extLst>
          </p:cNvPr>
          <p:cNvSpPr>
            <a:spLocks noGrp="1"/>
          </p:cNvSpPr>
          <p:nvPr>
            <p:ph type="body" sz="quarter" idx="11"/>
          </p:nvPr>
        </p:nvSpPr>
        <p:spPr>
          <a:xfrm>
            <a:off x="484240" y="317388"/>
            <a:ext cx="7661438" cy="623331"/>
          </a:xfrm>
        </p:spPr>
        <p:txBody>
          <a:bodyPr/>
          <a:lstStyle/>
          <a:p>
            <a:pPr>
              <a:defRPr/>
            </a:pPr>
            <a:r>
              <a:rPr lang="en-US" sz="2000" dirty="0" err="1">
                <a:latin typeface="Calibri" panose="020F0502020204030204" pitchFamily="34" charset="0"/>
                <a:ea typeface="ＭＳ Ｐゴシック" charset="-128"/>
                <a:cs typeface="Calibri" panose="020F0502020204030204" pitchFamily="34" charset="0"/>
              </a:rPr>
              <a:t>remerciements</a:t>
            </a:r>
            <a:endParaRPr lang="en-US" sz="1800" cap="none" dirty="0">
              <a:latin typeface="Calibri" panose="020F0502020204030204" pitchFamily="34" charset="0"/>
              <a:ea typeface="ＭＳ Ｐゴシック" charset="-128"/>
              <a:cs typeface="Calibri" panose="020F0502020204030204" pitchFamily="34" charset="0"/>
            </a:endParaRPr>
          </a:p>
        </p:txBody>
      </p:sp>
      <p:pic>
        <p:nvPicPr>
          <p:cNvPr id="17" name="Picture 17" descr="A close up of a logo&#10;&#10;Description generated with high confidence">
            <a:extLst>
              <a:ext uri="{FF2B5EF4-FFF2-40B4-BE49-F238E27FC236}">
                <a16:creationId xmlns:a16="http://schemas.microsoft.com/office/drawing/2014/main" id="{1EC25BC2-35DB-B94B-A9CC-5545416ED8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0234" y="2214570"/>
            <a:ext cx="2310875" cy="58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a:extLst>
              <a:ext uri="{FF2B5EF4-FFF2-40B4-BE49-F238E27FC236}">
                <a16:creationId xmlns:a16="http://schemas.microsoft.com/office/drawing/2014/main" id="{CC7F8996-5A26-CE4B-8E56-EC2982DDD42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11656" y="2082370"/>
            <a:ext cx="1503933" cy="1030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1520" y="1083085"/>
            <a:ext cx="2870933" cy="696173"/>
          </a:xfrm>
          <a:prstGeom prst="rect">
            <a:avLst/>
          </a:prstGeom>
        </p:spPr>
      </p:pic>
      <p:pic>
        <p:nvPicPr>
          <p:cNvPr id="25" name="Pictur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1520" y="4557663"/>
            <a:ext cx="1602954" cy="462359"/>
          </a:xfrm>
          <a:prstGeom prst="rect">
            <a:avLst/>
          </a:prstGeom>
          <a:solidFill>
            <a:schemeClr val="bg1"/>
          </a:solidFill>
        </p:spPr>
      </p:pic>
      <p:pic>
        <p:nvPicPr>
          <p:cNvPr id="19" name="Picture 18">
            <a:extLst>
              <a:ext uri="{FF2B5EF4-FFF2-40B4-BE49-F238E27FC236}">
                <a16:creationId xmlns:a16="http://schemas.microsoft.com/office/drawing/2014/main" id="{4DC5BD4B-955F-BE4E-AA09-BD791E81F11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63130" y="4574488"/>
            <a:ext cx="1315423" cy="452220"/>
          </a:xfrm>
          <a:prstGeom prst="rect">
            <a:avLst/>
          </a:prstGeom>
        </p:spPr>
      </p:pic>
    </p:spTree>
    <p:extLst>
      <p:ext uri="{BB962C8B-B14F-4D97-AF65-F5344CB8AC3E}">
        <p14:creationId xmlns:p14="http://schemas.microsoft.com/office/powerpoint/2010/main" val="1658598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42932" y="484575"/>
            <a:ext cx="7683142" cy="623331"/>
          </a:xfrm>
        </p:spPr>
        <p:txBody>
          <a:bodyPr/>
          <a:lstStyle/>
          <a:p>
            <a:r>
              <a:rPr lang="en-CA" sz="2000" dirty="0" err="1">
                <a:latin typeface="Calibri" panose="020F0502020204030204" pitchFamily="34" charset="0"/>
                <a:cs typeface="Calibri" panose="020F0502020204030204" pitchFamily="34" charset="0"/>
              </a:rPr>
              <a:t>Équipe</a:t>
            </a:r>
            <a:r>
              <a:rPr lang="en-CA" sz="2000" dirty="0">
                <a:latin typeface="Calibri" panose="020F0502020204030204" pitchFamily="34" charset="0"/>
                <a:cs typeface="Calibri" panose="020F0502020204030204" pitchFamily="34" charset="0"/>
              </a:rPr>
              <a:t> de recherche</a:t>
            </a:r>
          </a:p>
        </p:txBody>
      </p:sp>
      <p:sp>
        <p:nvSpPr>
          <p:cNvPr id="3" name="Text Placeholder 2"/>
          <p:cNvSpPr>
            <a:spLocks noGrp="1"/>
          </p:cNvSpPr>
          <p:nvPr>
            <p:ph type="body" sz="quarter" idx="13"/>
          </p:nvPr>
        </p:nvSpPr>
        <p:spPr>
          <a:xfrm>
            <a:off x="642932" y="1327925"/>
            <a:ext cx="7661438" cy="2683985"/>
          </a:xfrm>
          <a:ln>
            <a:solidFill>
              <a:schemeClr val="bg1"/>
            </a:solidFill>
          </a:ln>
        </p:spPr>
        <p:txBody>
          <a:bodyPr/>
          <a:lstStyle/>
          <a:p>
            <a:pPr>
              <a:lnSpc>
                <a:spcPct val="100000"/>
              </a:lnSpc>
            </a:pPr>
            <a:r>
              <a:rPr lang="en-CA" b="1" dirty="0" err="1">
                <a:latin typeface="Calibri" panose="020F0502020204030204" pitchFamily="34" charset="0"/>
                <a:cs typeface="Calibri" panose="020F0502020204030204" pitchFamily="34" charset="0"/>
              </a:rPr>
              <a:t>Chercheures</a:t>
            </a:r>
            <a:r>
              <a:rPr lang="en-CA" b="1" dirty="0">
                <a:latin typeface="Calibri" panose="020F0502020204030204" pitchFamily="34" charset="0"/>
                <a:cs typeface="Calibri" panose="020F0502020204030204" pitchFamily="34" charset="0"/>
              </a:rPr>
              <a:t> </a:t>
            </a:r>
            <a:r>
              <a:rPr lang="en-CA" b="1" dirty="0" err="1">
                <a:latin typeface="Calibri" panose="020F0502020204030204" pitchFamily="34" charset="0"/>
                <a:cs typeface="Calibri" panose="020F0502020204030204" pitchFamily="34" charset="0"/>
              </a:rPr>
              <a:t>principale</a:t>
            </a:r>
            <a:r>
              <a:rPr lang="en-CA" b="1" dirty="0">
                <a:latin typeface="Calibri" panose="020F0502020204030204" pitchFamily="34" charset="0"/>
                <a:cs typeface="Calibri" panose="020F0502020204030204" pitchFamily="34" charset="0"/>
              </a:rPr>
              <a:t>: </a:t>
            </a:r>
          </a:p>
          <a:p>
            <a:pPr>
              <a:lnSpc>
                <a:spcPct val="100000"/>
              </a:lnSpc>
            </a:pPr>
            <a:endParaRPr lang="en-CA" dirty="0">
              <a:latin typeface="Calibri" panose="020F0502020204030204" pitchFamily="34" charset="0"/>
              <a:cs typeface="Calibri" panose="020F0502020204030204" pitchFamily="34" charset="0"/>
            </a:endParaRPr>
          </a:p>
          <a:p>
            <a:pPr>
              <a:lnSpc>
                <a:spcPct val="100000"/>
              </a:lnSpc>
            </a:pPr>
            <a:r>
              <a:rPr lang="en-CA" dirty="0">
                <a:latin typeface="Calibri" panose="020F0502020204030204" pitchFamily="34" charset="0"/>
                <a:cs typeface="Calibri" panose="020F0502020204030204" pitchFamily="34" charset="0"/>
              </a:rPr>
              <a:t>Regina Renner, MD, MPH, FRCSC, FACOG, </a:t>
            </a:r>
            <a:r>
              <a:rPr lang="en-CA" dirty="0" err="1">
                <a:latin typeface="Calibri" panose="020F0502020204030204" pitchFamily="34" charset="0"/>
                <a:cs typeface="Calibri" panose="020F0502020204030204" pitchFamily="34" charset="0"/>
              </a:rPr>
              <a:t>Professeure</a:t>
            </a:r>
            <a:r>
              <a:rPr lang="en-CA" dirty="0">
                <a:latin typeface="Calibri" panose="020F0502020204030204" pitchFamily="34" charset="0"/>
                <a:cs typeface="Calibri" panose="020F0502020204030204" pitchFamily="34" charset="0"/>
              </a:rPr>
              <a:t> </a:t>
            </a:r>
            <a:r>
              <a:rPr lang="en-CA" dirty="0" err="1">
                <a:latin typeface="Calibri" panose="020F0502020204030204" pitchFamily="34" charset="0"/>
                <a:cs typeface="Calibri" panose="020F0502020204030204" pitchFamily="34" charset="0"/>
              </a:rPr>
              <a:t>agrégée</a:t>
            </a:r>
            <a:r>
              <a:rPr lang="en-CA" dirty="0">
                <a:latin typeface="Calibri" panose="020F0502020204030204" pitchFamily="34" charset="0"/>
                <a:cs typeface="Calibri" panose="020F0502020204030204" pitchFamily="34" charset="0"/>
              </a:rPr>
              <a:t> de </a:t>
            </a:r>
            <a:r>
              <a:rPr lang="en-CA" dirty="0" err="1">
                <a:latin typeface="Calibri" panose="020F0502020204030204" pitchFamily="34" charset="0"/>
                <a:cs typeface="Calibri" panose="020F0502020204030204" pitchFamily="34" charset="0"/>
              </a:rPr>
              <a:t>clinique</a:t>
            </a:r>
            <a:r>
              <a:rPr lang="en-CA" dirty="0">
                <a:latin typeface="Calibri" panose="020F0502020204030204" pitchFamily="34" charset="0"/>
                <a:cs typeface="Calibri" panose="020F0502020204030204" pitchFamily="34" charset="0"/>
              </a:rPr>
              <a:t>, </a:t>
            </a:r>
            <a:r>
              <a:rPr lang="en-CA" dirty="0" err="1">
                <a:latin typeface="Calibri" panose="020F0502020204030204" pitchFamily="34" charset="0"/>
                <a:cs typeface="Calibri" panose="020F0502020204030204" pitchFamily="34" charset="0"/>
              </a:rPr>
              <a:t>Département</a:t>
            </a:r>
            <a:r>
              <a:rPr lang="en-CA" dirty="0">
                <a:latin typeface="Calibri" panose="020F0502020204030204" pitchFamily="34" charset="0"/>
                <a:cs typeface="Calibri" panose="020F0502020204030204" pitchFamily="34" charset="0"/>
              </a:rPr>
              <a:t> </a:t>
            </a:r>
            <a:r>
              <a:rPr lang="en-CA" dirty="0" err="1">
                <a:latin typeface="Calibri" panose="020F0502020204030204" pitchFamily="34" charset="0"/>
                <a:cs typeface="Calibri" panose="020F0502020204030204" pitchFamily="34" charset="0"/>
              </a:rPr>
              <a:t>d'obstétrique-gynécologie</a:t>
            </a:r>
            <a:r>
              <a:rPr lang="en-CA" dirty="0">
                <a:latin typeface="Calibri" panose="020F0502020204030204" pitchFamily="34" charset="0"/>
                <a:cs typeface="Calibri" panose="020F0502020204030204" pitchFamily="34" charset="0"/>
              </a:rPr>
              <a:t>, University of British Columbia </a:t>
            </a:r>
          </a:p>
          <a:p>
            <a:pPr>
              <a:lnSpc>
                <a:spcPct val="100000"/>
              </a:lnSpc>
            </a:pPr>
            <a:r>
              <a:rPr lang="fr-CA" dirty="0">
                <a:latin typeface="Calibri" panose="020F0502020204030204" pitchFamily="34" charset="0"/>
                <a:cs typeface="Calibri" panose="020F0502020204030204" pitchFamily="34" charset="0"/>
                <a:hlinkClick r:id="rId2"/>
              </a:rPr>
              <a:t>regina.renner@ubc.ca</a:t>
            </a:r>
            <a:r>
              <a:rPr lang="fr-CA" dirty="0">
                <a:latin typeface="Calibri" panose="020F0502020204030204" pitchFamily="34" charset="0"/>
                <a:cs typeface="Calibri" panose="020F0502020204030204" pitchFamily="34" charset="0"/>
              </a:rPr>
              <a:t> </a:t>
            </a:r>
          </a:p>
          <a:p>
            <a:pPr>
              <a:lnSpc>
                <a:spcPct val="100000"/>
              </a:lnSpc>
            </a:pPr>
            <a:endParaRPr lang="fr-CA" dirty="0">
              <a:latin typeface="Calibri" panose="020F0502020204030204" pitchFamily="34" charset="0"/>
              <a:cs typeface="Calibri" panose="020F0502020204030204" pitchFamily="34" charset="0"/>
            </a:endParaRPr>
          </a:p>
          <a:p>
            <a:pPr>
              <a:lnSpc>
                <a:spcPct val="100000"/>
              </a:lnSpc>
            </a:pPr>
            <a:endParaRPr lang="en-CA" dirty="0">
              <a:latin typeface="Calibri" panose="020F0502020204030204" pitchFamily="34" charset="0"/>
              <a:cs typeface="Calibri" panose="020F0502020204030204" pitchFamily="34" charset="0"/>
            </a:endParaRPr>
          </a:p>
          <a:p>
            <a:pPr>
              <a:lnSpc>
                <a:spcPct val="100000"/>
              </a:lnSpc>
            </a:pPr>
            <a:endParaRPr lang="en-CA" dirty="0">
              <a:latin typeface="Calibri" panose="020F0502020204030204" pitchFamily="34" charset="0"/>
              <a:cs typeface="Calibri" panose="020F0502020204030204" pitchFamily="34"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661116"/>
            <a:ext cx="1427814" cy="419137"/>
          </a:xfrm>
          <a:prstGeom prst="rect">
            <a:avLst/>
          </a:prstGeom>
          <a:solidFill>
            <a:schemeClr val="bg1"/>
          </a:solidFill>
        </p:spPr>
      </p:pic>
      <p:pic>
        <p:nvPicPr>
          <p:cNvPr id="9" name="Picture 8">
            <a:extLst>
              <a:ext uri="{FF2B5EF4-FFF2-40B4-BE49-F238E27FC236}">
                <a16:creationId xmlns:a16="http://schemas.microsoft.com/office/drawing/2014/main" id="{6D365A7F-A2E2-084D-A8C9-D1FD493100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362" y="4604009"/>
            <a:ext cx="1315423" cy="452170"/>
          </a:xfrm>
          <a:prstGeom prst="rect">
            <a:avLst/>
          </a:prstGeom>
        </p:spPr>
      </p:pic>
    </p:spTree>
    <p:extLst>
      <p:ext uri="{BB962C8B-B14F-4D97-AF65-F5344CB8AC3E}">
        <p14:creationId xmlns:p14="http://schemas.microsoft.com/office/powerpoint/2010/main" val="1497708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54978" y="220227"/>
            <a:ext cx="7546012" cy="623331"/>
          </a:xfrm>
        </p:spPr>
        <p:txBody>
          <a:bodyPr/>
          <a:lstStyle/>
          <a:p>
            <a:r>
              <a:rPr lang="en-CA" dirty="0" err="1">
                <a:latin typeface="Calibri" panose="020F0502020204030204" pitchFamily="34" charset="0"/>
                <a:cs typeface="Calibri" panose="020F0502020204030204" pitchFamily="34" charset="0"/>
              </a:rPr>
              <a:t>cochercheurs</a:t>
            </a:r>
            <a:endParaRPr lang="en-CA" dirty="0">
              <a:latin typeface="Calibri" panose="020F0502020204030204" pitchFamily="34" charset="0"/>
              <a:cs typeface="Calibri" panose="020F0502020204030204" pitchFamily="34" charset="0"/>
            </a:endParaRPr>
          </a:p>
        </p:txBody>
      </p:sp>
      <p:sp>
        <p:nvSpPr>
          <p:cNvPr id="3" name="Text Placeholder 2"/>
          <p:cNvSpPr>
            <a:spLocks noGrp="1"/>
          </p:cNvSpPr>
          <p:nvPr>
            <p:ph type="body" sz="quarter" idx="13"/>
          </p:nvPr>
        </p:nvSpPr>
        <p:spPr>
          <a:xfrm>
            <a:off x="654978" y="818678"/>
            <a:ext cx="7661438" cy="3697288"/>
          </a:xfrm>
        </p:spPr>
        <p:txBody>
          <a:bodyPr/>
          <a:lstStyle/>
          <a:p>
            <a:pPr>
              <a:lnSpc>
                <a:spcPct val="120000"/>
              </a:lnSpc>
            </a:pPr>
            <a:r>
              <a:rPr lang="en-CA" sz="1200" dirty="0">
                <a:latin typeface="Calibri" panose="020F0502020204030204" pitchFamily="34" charset="0"/>
                <a:cs typeface="Calibri" panose="020F0502020204030204" pitchFamily="34" charset="0"/>
              </a:rPr>
              <a:t>Jon Barrett, </a:t>
            </a:r>
            <a:r>
              <a:rPr lang="en-CA" sz="1200" dirty="0" err="1">
                <a:latin typeface="Calibri" panose="020F0502020204030204" pitchFamily="34" charset="0"/>
                <a:cs typeface="Calibri" panose="020F0502020204030204" pitchFamily="34" charset="0"/>
              </a:rPr>
              <a:t>MBBch</a:t>
            </a:r>
            <a:r>
              <a:rPr lang="en-CA" sz="1200" dirty="0">
                <a:latin typeface="Calibri" panose="020F0502020204030204" pitchFamily="34" charset="0"/>
                <a:cs typeface="Calibri" panose="020F0502020204030204" pitchFamily="34" charset="0"/>
              </a:rPr>
              <a:t>, FRCOG, MD, FRCSC, University of Toronto</a:t>
            </a:r>
          </a:p>
          <a:p>
            <a:pPr>
              <a:lnSpc>
                <a:spcPct val="120000"/>
              </a:lnSpc>
            </a:pPr>
            <a:r>
              <a:rPr lang="en-CA" sz="1200" dirty="0">
                <a:latin typeface="Calibri" panose="020F0502020204030204" pitchFamily="34" charset="0"/>
                <a:cs typeface="Calibri" panose="020F0502020204030204" pitchFamily="34" charset="0"/>
              </a:rPr>
              <a:t>Madeleine Ennis, PhD, Postdoctoral Fellow, University of British Columbia</a:t>
            </a:r>
          </a:p>
          <a:p>
            <a:pPr>
              <a:lnSpc>
                <a:spcPct val="120000"/>
              </a:lnSpc>
            </a:pPr>
            <a:r>
              <a:rPr lang="en-CA" sz="1200" dirty="0">
                <a:latin typeface="Calibri" panose="020F0502020204030204" pitchFamily="34" charset="0"/>
                <a:cs typeface="Calibri" panose="020F0502020204030204" pitchFamily="34" charset="0"/>
              </a:rPr>
              <a:t>Stephanie Begun, PhD, MSW, RSW, University of Toronto</a:t>
            </a:r>
          </a:p>
          <a:p>
            <a:pPr>
              <a:lnSpc>
                <a:spcPct val="120000"/>
              </a:lnSpc>
            </a:pPr>
            <a:r>
              <a:rPr lang="en-CA" sz="1200" dirty="0">
                <a:latin typeface="Calibri" panose="020F0502020204030204" pitchFamily="34" charset="0"/>
                <a:cs typeface="Calibri" panose="020F0502020204030204" pitchFamily="34" charset="0"/>
              </a:rPr>
              <a:t>Melissa Brooks, MD, FRCSC, Dalhousie University</a:t>
            </a:r>
          </a:p>
          <a:p>
            <a:pPr>
              <a:lnSpc>
                <a:spcPct val="120000"/>
              </a:lnSpc>
            </a:pPr>
            <a:r>
              <a:rPr lang="en-CA" sz="1200" dirty="0">
                <a:latin typeface="Calibri" panose="020F0502020204030204" pitchFamily="34" charset="0"/>
                <a:cs typeface="Calibri" panose="020F0502020204030204" pitchFamily="34" charset="0"/>
              </a:rPr>
              <a:t>Denise Bryant-Lukosius, RN, CON(C), BScN, </a:t>
            </a:r>
            <a:r>
              <a:rPr lang="en-CA" sz="1200" dirty="0" err="1">
                <a:latin typeface="Calibri" panose="020F0502020204030204" pitchFamily="34" charset="0"/>
                <a:cs typeface="Calibri" panose="020F0502020204030204" pitchFamily="34" charset="0"/>
              </a:rPr>
              <a:t>MScN</a:t>
            </a:r>
            <a:r>
              <a:rPr lang="en-CA" sz="1200" dirty="0">
                <a:latin typeface="Calibri" panose="020F0502020204030204" pitchFamily="34" charset="0"/>
                <a:cs typeface="Calibri" panose="020F0502020204030204" pitchFamily="34" charset="0"/>
              </a:rPr>
              <a:t>, PhD, McMaster University</a:t>
            </a:r>
          </a:p>
          <a:p>
            <a:pPr>
              <a:lnSpc>
                <a:spcPct val="120000"/>
              </a:lnSpc>
            </a:pPr>
            <a:r>
              <a:rPr lang="en-CA" sz="1200" dirty="0">
                <a:latin typeface="Calibri" panose="020F0502020204030204" pitchFamily="34" charset="0"/>
                <a:cs typeface="Calibri" panose="020F0502020204030204" pitchFamily="34" charset="0"/>
              </a:rPr>
              <a:t>Damien Contandriopoulos, BSc, MSc, PhD, University of Victoria</a:t>
            </a:r>
          </a:p>
          <a:p>
            <a:pPr>
              <a:lnSpc>
                <a:spcPct val="120000"/>
              </a:lnSpc>
            </a:pPr>
            <a:r>
              <a:rPr lang="en-CA" sz="1200" dirty="0">
                <a:latin typeface="Calibri" panose="020F0502020204030204" pitchFamily="34" charset="0"/>
                <a:cs typeface="Calibri" panose="020F0502020204030204" pitchFamily="34" charset="0"/>
              </a:rPr>
              <a:t>Elizabeth Darling, </a:t>
            </a:r>
            <a:r>
              <a:rPr lang="en-CA" sz="1200" dirty="0" err="1">
                <a:latin typeface="Calibri" panose="020F0502020204030204" pitchFamily="34" charset="0"/>
                <a:cs typeface="Calibri" panose="020F0502020204030204" pitchFamily="34" charset="0"/>
              </a:rPr>
              <a:t>BArtsSc</a:t>
            </a:r>
            <a:r>
              <a:rPr lang="en-CA" sz="1200" dirty="0">
                <a:latin typeface="Calibri" panose="020F0502020204030204" pitchFamily="34" charset="0"/>
                <a:cs typeface="Calibri" panose="020F0502020204030204" pitchFamily="34" charset="0"/>
              </a:rPr>
              <a:t> (Hons), </a:t>
            </a:r>
            <a:r>
              <a:rPr lang="en-CA" sz="1200" dirty="0" err="1">
                <a:latin typeface="Calibri" panose="020F0502020204030204" pitchFamily="34" charset="0"/>
                <a:cs typeface="Calibri" panose="020F0502020204030204" pitchFamily="34" charset="0"/>
              </a:rPr>
              <a:t>BHSc</a:t>
            </a:r>
            <a:r>
              <a:rPr lang="en-CA" sz="1200" dirty="0">
                <a:latin typeface="Calibri" panose="020F0502020204030204" pitchFamily="34" charset="0"/>
                <a:cs typeface="Calibri" panose="020F0502020204030204" pitchFamily="34" charset="0"/>
              </a:rPr>
              <a:t>, MSc, PhD, McMaster University</a:t>
            </a:r>
          </a:p>
          <a:p>
            <a:pPr>
              <a:lnSpc>
                <a:spcPct val="120000"/>
              </a:lnSpc>
            </a:pPr>
            <a:r>
              <a:rPr lang="en-CA" sz="1200" dirty="0">
                <a:latin typeface="Calibri" panose="020F0502020204030204" pitchFamily="34" charset="0"/>
                <a:cs typeface="Calibri" panose="020F0502020204030204" pitchFamily="34" charset="0"/>
              </a:rPr>
              <a:t>Brigid Dineley, MD, MHS, FRCSC, University of British Columbia</a:t>
            </a:r>
          </a:p>
          <a:p>
            <a:pPr>
              <a:lnSpc>
                <a:spcPct val="120000"/>
              </a:lnSpc>
            </a:pPr>
            <a:r>
              <a:rPr lang="en-CA" sz="1200" dirty="0">
                <a:latin typeface="Calibri" panose="020F0502020204030204" pitchFamily="34" charset="0"/>
                <a:cs typeface="Calibri" panose="020F0502020204030204" pitchFamily="34" charset="0"/>
              </a:rPr>
              <a:t>Sheila Dunn, MD, MSc, CCFP (EM), FCFP, University of Toronto</a:t>
            </a:r>
          </a:p>
          <a:p>
            <a:pPr>
              <a:lnSpc>
                <a:spcPct val="120000"/>
              </a:lnSpc>
            </a:pPr>
            <a:r>
              <a:rPr lang="en-CA" sz="1200" dirty="0">
                <a:latin typeface="Calibri" panose="020F0502020204030204" pitchFamily="34" charset="0"/>
                <a:cs typeface="Calibri" panose="020F0502020204030204" pitchFamily="34" charset="0"/>
              </a:rPr>
              <a:t>Roopan Gill, MD, MPH, FRCSC, University of British Columbia</a:t>
            </a:r>
          </a:p>
          <a:p>
            <a:pPr>
              <a:lnSpc>
                <a:spcPct val="120000"/>
              </a:lnSpc>
            </a:pPr>
            <a:r>
              <a:rPr lang="en-CA" sz="1200" dirty="0">
                <a:latin typeface="Calibri" panose="020F0502020204030204" pitchFamily="34" charset="0"/>
                <a:cs typeface="Calibri" panose="020F0502020204030204" pitchFamily="34" charset="0"/>
              </a:rPr>
              <a:t>Edith Guilbert, MD, MSc, Laval University</a:t>
            </a:r>
          </a:p>
          <a:p>
            <a:pPr>
              <a:lnSpc>
                <a:spcPct val="120000"/>
              </a:lnSpc>
            </a:pPr>
            <a:r>
              <a:rPr lang="en-CA" sz="1200" dirty="0">
                <a:latin typeface="Calibri" panose="020F0502020204030204" pitchFamily="34" charset="0"/>
                <a:cs typeface="Calibri" panose="020F0502020204030204" pitchFamily="34" charset="0"/>
              </a:rPr>
              <a:t>Janusz Kaczorowski, MA, PhD, University of Montreal</a:t>
            </a:r>
          </a:p>
          <a:p>
            <a:pPr>
              <a:lnSpc>
                <a:spcPct val="120000"/>
              </a:lnSpc>
            </a:pPr>
            <a:r>
              <a:rPr lang="en-CA" sz="1200" dirty="0">
                <a:latin typeface="Calibri" panose="020F0502020204030204" pitchFamily="34" charset="0"/>
                <a:cs typeface="Calibri" panose="020F0502020204030204" pitchFamily="34" charset="0"/>
              </a:rPr>
              <a:t>Ruth Martin-Misener, NP, PhD, Dalhousie University</a:t>
            </a:r>
          </a:p>
          <a:p>
            <a:pPr>
              <a:lnSpc>
                <a:spcPct val="120000"/>
              </a:lnSpc>
            </a:pPr>
            <a:r>
              <a:rPr lang="en-CA" sz="1200" dirty="0">
                <a:latin typeface="Calibri" panose="020F0502020204030204" pitchFamily="34" charset="0"/>
                <a:cs typeface="Calibri" panose="020F0502020204030204" pitchFamily="34" charset="0"/>
              </a:rPr>
              <a:t>Kim McGrail, MPH, PhD, University of British Columbia</a:t>
            </a:r>
          </a:p>
          <a:p>
            <a:pPr>
              <a:lnSpc>
                <a:spcPct val="120000"/>
              </a:lnSpc>
            </a:pPr>
            <a:r>
              <a:rPr lang="en-CA" sz="1200" dirty="0">
                <a:latin typeface="Calibri" panose="020F0502020204030204" pitchFamily="34" charset="0"/>
                <a:cs typeface="Calibri" panose="020F0502020204030204" pitchFamily="34" charset="0"/>
              </a:rPr>
              <a:t>Sarah Munro, PhD, University of British Columbia</a:t>
            </a:r>
          </a:p>
          <a:p>
            <a:pPr>
              <a:lnSpc>
                <a:spcPct val="120000"/>
              </a:lnSpc>
            </a:pPr>
            <a:r>
              <a:rPr lang="en-CA" sz="1200" dirty="0">
                <a:latin typeface="Calibri" panose="020F0502020204030204" pitchFamily="34" charset="0"/>
                <a:cs typeface="Calibri" panose="020F0502020204030204" pitchFamily="34" charset="0"/>
              </a:rPr>
              <a:t>Wendy Norman, MD, FCFP, DTM&amp;H, </a:t>
            </a:r>
            <a:r>
              <a:rPr lang="en-CA" sz="1200" dirty="0" err="1">
                <a:latin typeface="Calibri" panose="020F0502020204030204" pitchFamily="34" charset="0"/>
                <a:cs typeface="Calibri" panose="020F0502020204030204" pitchFamily="34" charset="0"/>
              </a:rPr>
              <a:t>MHSc</a:t>
            </a:r>
            <a:r>
              <a:rPr lang="en-CA" sz="1200" dirty="0">
                <a:latin typeface="Calibri" panose="020F0502020204030204" pitchFamily="34" charset="0"/>
                <a:cs typeface="Calibri" panose="020F0502020204030204" pitchFamily="34" charset="0"/>
              </a:rPr>
              <a:t>, University of British Columbia</a:t>
            </a:r>
          </a:p>
          <a:p>
            <a:pPr>
              <a:lnSpc>
                <a:spcPct val="120000"/>
              </a:lnSpc>
            </a:pPr>
            <a:r>
              <a:rPr lang="en-CA" sz="1200" dirty="0">
                <a:latin typeface="Calibri" panose="020F0502020204030204" pitchFamily="34" charset="0"/>
                <a:cs typeface="Calibri" panose="020F0502020204030204" pitchFamily="34" charset="0"/>
              </a:rPr>
              <a:t>Helen Pymar, MD, FRCSC, MPH, University of Manitoba</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661139"/>
            <a:ext cx="1427814" cy="419184"/>
          </a:xfrm>
          <a:prstGeom prst="rect">
            <a:avLst/>
          </a:prstGeom>
          <a:solidFill>
            <a:schemeClr val="bg1"/>
          </a:solidFill>
        </p:spPr>
      </p:pic>
      <p:pic>
        <p:nvPicPr>
          <p:cNvPr id="9" name="Picture 8">
            <a:extLst>
              <a:ext uri="{FF2B5EF4-FFF2-40B4-BE49-F238E27FC236}">
                <a16:creationId xmlns:a16="http://schemas.microsoft.com/office/drawing/2014/main" id="{6C604EE2-A867-9041-8413-2498FD36C8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8704" y="4568528"/>
            <a:ext cx="1315423" cy="452220"/>
          </a:xfrm>
          <a:prstGeom prst="rect">
            <a:avLst/>
          </a:prstGeom>
        </p:spPr>
      </p:pic>
    </p:spTree>
    <p:extLst>
      <p:ext uri="{BB962C8B-B14F-4D97-AF65-F5344CB8AC3E}">
        <p14:creationId xmlns:p14="http://schemas.microsoft.com/office/powerpoint/2010/main" val="3821316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42932" y="492775"/>
            <a:ext cx="7683142" cy="623331"/>
          </a:xfrm>
        </p:spPr>
        <p:txBody>
          <a:bodyPr/>
          <a:lstStyle/>
          <a:p>
            <a:r>
              <a:rPr lang="en-CA" sz="2000" dirty="0" err="1">
                <a:latin typeface="Calibri" panose="020F0502020204030204" pitchFamily="34" charset="0"/>
                <a:cs typeface="Calibri" panose="020F0502020204030204" pitchFamily="34" charset="0"/>
              </a:rPr>
              <a:t>Cette</a:t>
            </a:r>
            <a:r>
              <a:rPr lang="en-CA" sz="2000" dirty="0">
                <a:latin typeface="Calibri" panose="020F0502020204030204" pitchFamily="34" charset="0"/>
                <a:cs typeface="Calibri" panose="020F0502020204030204" pitchFamily="34" charset="0"/>
              </a:rPr>
              <a:t> </a:t>
            </a:r>
            <a:r>
              <a:rPr lang="en-CA" sz="2000" dirty="0" err="1">
                <a:latin typeface="Calibri" panose="020F0502020204030204" pitchFamily="34" charset="0"/>
                <a:cs typeface="Calibri" panose="020F0502020204030204" pitchFamily="34" charset="0"/>
              </a:rPr>
              <a:t>enquête</a:t>
            </a:r>
            <a:r>
              <a:rPr lang="en-CA" sz="2000" dirty="0">
                <a:latin typeface="Calibri" panose="020F0502020204030204" pitchFamily="34" charset="0"/>
                <a:cs typeface="Calibri" panose="020F0502020204030204" pitchFamily="34" charset="0"/>
              </a:rPr>
              <a:t> </a:t>
            </a:r>
            <a:r>
              <a:rPr lang="en-CA" sz="2000" dirty="0" err="1">
                <a:latin typeface="Calibri" panose="020F0502020204030204" pitchFamily="34" charset="0"/>
                <a:cs typeface="Calibri" panose="020F0502020204030204" pitchFamily="34" charset="0"/>
              </a:rPr>
              <a:t>est</a:t>
            </a:r>
            <a:r>
              <a:rPr lang="en-CA" sz="2000" dirty="0">
                <a:latin typeface="Calibri" panose="020F0502020204030204" pitchFamily="34" charset="0"/>
                <a:cs typeface="Calibri" panose="020F0502020204030204" pitchFamily="34" charset="0"/>
              </a:rPr>
              <a:t> </a:t>
            </a:r>
            <a:r>
              <a:rPr lang="en-CA" sz="2000" dirty="0" err="1">
                <a:latin typeface="Calibri" panose="020F0502020204030204" pitchFamily="34" charset="0"/>
                <a:cs typeface="Calibri" panose="020F0502020204030204" pitchFamily="34" charset="0"/>
              </a:rPr>
              <a:t>maintenant</a:t>
            </a:r>
            <a:r>
              <a:rPr lang="en-CA" sz="2000" dirty="0">
                <a:latin typeface="Calibri" panose="020F0502020204030204" pitchFamily="34" charset="0"/>
                <a:cs typeface="Calibri" panose="020F0502020204030204" pitchFamily="34" charset="0"/>
              </a:rPr>
              <a:t> </a:t>
            </a:r>
            <a:r>
              <a:rPr lang="en-CA" sz="2000" dirty="0" err="1">
                <a:latin typeface="Calibri" panose="020F0502020204030204" pitchFamily="34" charset="0"/>
                <a:cs typeface="Calibri" panose="020F0502020204030204" pitchFamily="34" charset="0"/>
              </a:rPr>
              <a:t>terminée</a:t>
            </a:r>
            <a:endParaRPr lang="en-CA" sz="2000" dirty="0">
              <a:latin typeface="Calibri" panose="020F0502020204030204" pitchFamily="34" charset="0"/>
              <a:cs typeface="Calibri" panose="020F0502020204030204" pitchFamily="34" charset="0"/>
            </a:endParaRPr>
          </a:p>
        </p:txBody>
      </p:sp>
      <p:sp>
        <p:nvSpPr>
          <p:cNvPr id="3" name="Text Placeholder 2"/>
          <p:cNvSpPr>
            <a:spLocks noGrp="1"/>
          </p:cNvSpPr>
          <p:nvPr>
            <p:ph type="body" sz="quarter" idx="13"/>
          </p:nvPr>
        </p:nvSpPr>
        <p:spPr>
          <a:xfrm>
            <a:off x="642932" y="1327925"/>
            <a:ext cx="7661438" cy="883785"/>
          </a:xfrm>
        </p:spPr>
        <p:txBody>
          <a:bodyPr/>
          <a:lstStyle/>
          <a:p>
            <a:pPr>
              <a:lnSpc>
                <a:spcPct val="100000"/>
              </a:lnSpc>
            </a:pPr>
            <a:r>
              <a:rPr lang="en-CA" b="1" dirty="0">
                <a:latin typeface="Calibri" panose="020F0502020204030204" pitchFamily="34" charset="0"/>
                <a:cs typeface="Calibri" panose="020F0502020204030204" pitchFamily="34" charset="0"/>
              </a:rPr>
              <a:t>Le sondage a </a:t>
            </a:r>
            <a:r>
              <a:rPr lang="en-CA" b="1" dirty="0" err="1">
                <a:latin typeface="Calibri" panose="020F0502020204030204" pitchFamily="34" charset="0"/>
                <a:cs typeface="Calibri" panose="020F0502020204030204" pitchFamily="34" charset="0"/>
              </a:rPr>
              <a:t>été</a:t>
            </a:r>
            <a:r>
              <a:rPr lang="en-CA" b="1" dirty="0">
                <a:latin typeface="Calibri" panose="020F0502020204030204" pitchFamily="34" charset="0"/>
                <a:cs typeface="Calibri" panose="020F0502020204030204" pitchFamily="34" charset="0"/>
              </a:rPr>
              <a:t> </a:t>
            </a:r>
            <a:r>
              <a:rPr lang="en-CA" b="1" dirty="0" err="1">
                <a:latin typeface="Calibri" panose="020F0502020204030204" pitchFamily="34" charset="0"/>
                <a:cs typeface="Calibri" panose="020F0502020204030204" pitchFamily="34" charset="0"/>
              </a:rPr>
              <a:t>mené</a:t>
            </a:r>
            <a:r>
              <a:rPr lang="en-CA" b="1" dirty="0">
                <a:latin typeface="Calibri" panose="020F0502020204030204" pitchFamily="34" charset="0"/>
                <a:cs typeface="Calibri" panose="020F0502020204030204" pitchFamily="34" charset="0"/>
              </a:rPr>
              <a:t> entre </a:t>
            </a:r>
            <a:r>
              <a:rPr lang="en-CA" b="1" dirty="0" err="1">
                <a:latin typeface="Calibri" panose="020F0502020204030204" pitchFamily="34" charset="0"/>
                <a:cs typeface="Calibri" panose="020F0502020204030204" pitchFamily="34" charset="0"/>
              </a:rPr>
              <a:t>juin</a:t>
            </a:r>
            <a:r>
              <a:rPr lang="en-CA" b="1" dirty="0">
                <a:latin typeface="Calibri" panose="020F0502020204030204" pitchFamily="34" charset="0"/>
                <a:cs typeface="Calibri" panose="020F0502020204030204" pitchFamily="34" charset="0"/>
              </a:rPr>
              <a:t> et </a:t>
            </a:r>
            <a:r>
              <a:rPr lang="en-CA" b="1" dirty="0" err="1">
                <a:latin typeface="Calibri" panose="020F0502020204030204" pitchFamily="34" charset="0"/>
                <a:cs typeface="Calibri" panose="020F0502020204030204" pitchFamily="34" charset="0"/>
              </a:rPr>
              <a:t>décembre</a:t>
            </a:r>
            <a:r>
              <a:rPr lang="en-CA" b="1" dirty="0">
                <a:latin typeface="Calibri" panose="020F0502020204030204" pitchFamily="34" charset="0"/>
                <a:cs typeface="Calibri" panose="020F0502020204030204" pitchFamily="34" charset="0"/>
              </a:rPr>
              <a:t> 2020. </a:t>
            </a:r>
            <a:r>
              <a:rPr lang="en-CA" b="1" dirty="0" err="1">
                <a:latin typeface="Calibri" panose="020F0502020204030204" pitchFamily="34" charset="0"/>
                <a:cs typeface="Calibri" panose="020F0502020204030204" pitchFamily="34" charset="0"/>
              </a:rPr>
              <a:t>L'analyse</a:t>
            </a:r>
            <a:r>
              <a:rPr lang="en-CA" b="1" dirty="0">
                <a:latin typeface="Calibri" panose="020F0502020204030204" pitchFamily="34" charset="0"/>
                <a:cs typeface="Calibri" panose="020F0502020204030204" pitchFamily="34" charset="0"/>
              </a:rPr>
              <a:t> des </a:t>
            </a:r>
            <a:r>
              <a:rPr lang="en-CA" b="1" dirty="0" err="1">
                <a:latin typeface="Calibri" panose="020F0502020204030204" pitchFamily="34" charset="0"/>
                <a:cs typeface="Calibri" panose="020F0502020204030204" pitchFamily="34" charset="0"/>
              </a:rPr>
              <a:t>données</a:t>
            </a:r>
            <a:r>
              <a:rPr lang="en-CA" b="1" dirty="0">
                <a:latin typeface="Calibri" panose="020F0502020204030204" pitchFamily="34" charset="0"/>
                <a:cs typeface="Calibri" panose="020F0502020204030204" pitchFamily="34" charset="0"/>
              </a:rPr>
              <a:t> </a:t>
            </a:r>
            <a:r>
              <a:rPr lang="en-CA" b="1" dirty="0" err="1">
                <a:latin typeface="Calibri" panose="020F0502020204030204" pitchFamily="34" charset="0"/>
                <a:cs typeface="Calibri" panose="020F0502020204030204" pitchFamily="34" charset="0"/>
              </a:rPr>
              <a:t>est</a:t>
            </a:r>
            <a:r>
              <a:rPr lang="en-CA" b="1" dirty="0">
                <a:latin typeface="Calibri" panose="020F0502020204030204" pitchFamily="34" charset="0"/>
                <a:cs typeface="Calibri" panose="020F0502020204030204" pitchFamily="34" charset="0"/>
              </a:rPr>
              <a:t> </a:t>
            </a:r>
            <a:r>
              <a:rPr lang="en-CA" b="1" dirty="0" err="1">
                <a:latin typeface="Calibri" panose="020F0502020204030204" pitchFamily="34" charset="0"/>
                <a:cs typeface="Calibri" panose="020F0502020204030204" pitchFamily="34" charset="0"/>
              </a:rPr>
              <a:t>en</a:t>
            </a:r>
            <a:r>
              <a:rPr lang="en-CA" b="1" dirty="0">
                <a:latin typeface="Calibri" panose="020F0502020204030204" pitchFamily="34" charset="0"/>
                <a:cs typeface="Calibri" panose="020F0502020204030204" pitchFamily="34" charset="0"/>
              </a:rPr>
              <a:t> </a:t>
            </a:r>
            <a:r>
              <a:rPr lang="en-CA" b="1" dirty="0" err="1">
                <a:latin typeface="Calibri" panose="020F0502020204030204" pitchFamily="34" charset="0"/>
                <a:cs typeface="Calibri" panose="020F0502020204030204" pitchFamily="34" charset="0"/>
              </a:rPr>
              <a:t>cours</a:t>
            </a:r>
            <a:r>
              <a:rPr lang="en-CA" b="1" dirty="0">
                <a:latin typeface="Calibri" panose="020F0502020204030204" pitchFamily="34" charset="0"/>
                <a:cs typeface="Calibri" panose="020F0502020204030204" pitchFamily="34" charset="0"/>
              </a:rPr>
              <a:t> (500 </a:t>
            </a:r>
            <a:r>
              <a:rPr lang="en-CA" b="1" dirty="0" err="1">
                <a:latin typeface="Calibri" panose="020F0502020204030204" pitchFamily="34" charset="0"/>
                <a:cs typeface="Calibri" panose="020F0502020204030204" pitchFamily="34" charset="0"/>
              </a:rPr>
              <a:t>réponses</a:t>
            </a:r>
            <a:r>
              <a:rPr lang="en-CA" b="1" dirty="0">
                <a:latin typeface="Calibri" panose="020F0502020204030204" pitchFamily="34" charset="0"/>
                <a:cs typeface="Calibri" panose="020F0502020204030204" pitchFamily="34" charset="0"/>
              </a:rPr>
              <a:t>).</a:t>
            </a:r>
            <a:endParaRPr lang="en-CA" dirty="0">
              <a:latin typeface="Calibri" panose="020F0502020204030204" pitchFamily="34" charset="0"/>
              <a:cs typeface="Calibri" panose="020F0502020204030204" pitchFamily="34" charset="0"/>
            </a:endParaRPr>
          </a:p>
          <a:p>
            <a:pPr>
              <a:lnSpc>
                <a:spcPct val="100000"/>
              </a:lnSpc>
            </a:pPr>
            <a:endParaRPr lang="en-CA" dirty="0">
              <a:latin typeface="Calibri" panose="020F0502020204030204" pitchFamily="34" charset="0"/>
              <a:cs typeface="Calibri" panose="020F0502020204030204" pitchFamily="34"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661116"/>
            <a:ext cx="1427814" cy="419137"/>
          </a:xfrm>
          <a:prstGeom prst="rect">
            <a:avLst/>
          </a:prstGeom>
          <a:solidFill>
            <a:schemeClr val="bg1"/>
          </a:solidFill>
        </p:spPr>
      </p:pic>
      <p:pic>
        <p:nvPicPr>
          <p:cNvPr id="12" name="Picture 11">
            <a:extLst>
              <a:ext uri="{FF2B5EF4-FFF2-40B4-BE49-F238E27FC236}">
                <a16:creationId xmlns:a16="http://schemas.microsoft.com/office/drawing/2014/main" id="{FCD58E50-256A-3B49-A600-C9650D152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8913" y="4604513"/>
            <a:ext cx="1315423" cy="452170"/>
          </a:xfrm>
          <a:prstGeom prst="rect">
            <a:avLst/>
          </a:prstGeom>
        </p:spPr>
      </p:pic>
    </p:spTree>
    <p:extLst>
      <p:ext uri="{BB962C8B-B14F-4D97-AF65-F5344CB8AC3E}">
        <p14:creationId xmlns:p14="http://schemas.microsoft.com/office/powerpoint/2010/main" val="352991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10531D-4D54-C842-9D50-5485F3F1EBCF}"/>
              </a:ext>
            </a:extLst>
          </p:cNvPr>
          <p:cNvSpPr>
            <a:spLocks noGrp="1"/>
          </p:cNvSpPr>
          <p:nvPr>
            <p:ph type="body" sz="quarter" idx="11"/>
          </p:nvPr>
        </p:nvSpPr>
        <p:spPr>
          <a:xfrm>
            <a:off x="611560" y="1851670"/>
            <a:ext cx="5430376" cy="1060178"/>
          </a:xfrm>
        </p:spPr>
        <p:txBody>
          <a:bodyPr/>
          <a:lstStyle/>
          <a:p>
            <a:r>
              <a:rPr lang="en-US" sz="3200" dirty="0">
                <a:latin typeface="Calibri" panose="020F0502020204030204" pitchFamily="34" charset="0"/>
                <a:cs typeface="Calibri" panose="020F0502020204030204" pitchFamily="34" charset="0"/>
              </a:rPr>
              <a:t>INTRODUCTION</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661139"/>
            <a:ext cx="1427814" cy="419184"/>
          </a:xfrm>
          <a:prstGeom prst="rect">
            <a:avLst/>
          </a:prstGeom>
          <a:solidFill>
            <a:schemeClr val="bg1"/>
          </a:solidFill>
        </p:spPr>
      </p:pic>
      <p:pic>
        <p:nvPicPr>
          <p:cNvPr id="13" name="Picture 12">
            <a:extLst>
              <a:ext uri="{FF2B5EF4-FFF2-40B4-BE49-F238E27FC236}">
                <a16:creationId xmlns:a16="http://schemas.microsoft.com/office/drawing/2014/main" id="{B677A8E3-85CC-1A45-8812-7EAF4BEB6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9065" y="4593269"/>
            <a:ext cx="1315423" cy="452220"/>
          </a:xfrm>
          <a:prstGeom prst="rect">
            <a:avLst/>
          </a:prstGeom>
        </p:spPr>
      </p:pic>
    </p:spTree>
    <p:extLst>
      <p:ext uri="{BB962C8B-B14F-4D97-AF65-F5344CB8AC3E}">
        <p14:creationId xmlns:p14="http://schemas.microsoft.com/office/powerpoint/2010/main" val="1433795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EB3CB4C4-7E67-8047-8665-3D2E9F1DF2C7}"/>
              </a:ext>
            </a:extLst>
          </p:cNvPr>
          <p:cNvSpPr txBox="1">
            <a:spLocks/>
          </p:cNvSpPr>
          <p:nvPr/>
        </p:nvSpPr>
        <p:spPr>
          <a:xfrm>
            <a:off x="335846" y="331375"/>
            <a:ext cx="3008710" cy="728207"/>
          </a:xfrm>
          <a:prstGeom prst="rect">
            <a:avLst/>
          </a:prstGeom>
        </p:spPr>
        <p:txBody>
          <a:bodyPr>
            <a:noAutofit/>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a:lstStyle>
          <a:p>
            <a:pPr algn="l"/>
            <a:r>
              <a:rPr lang="en-US" sz="2000" dirty="0">
                <a:latin typeface="Calibri" panose="020F0502020204030204" pitchFamily="34" charset="0"/>
                <a:cs typeface="Calibri" panose="020F0502020204030204" pitchFamily="34" charset="0"/>
              </a:rPr>
              <a:t>L’ACCÈS </a:t>
            </a:r>
            <a:r>
              <a:rPr lang="en-US" sz="2000" dirty="0" err="1">
                <a:latin typeface="Calibri" panose="020F0502020204030204" pitchFamily="34" charset="0"/>
                <a:cs typeface="Calibri" panose="020F0502020204030204" pitchFamily="34" charset="0"/>
              </a:rPr>
              <a:t>À</a:t>
            </a:r>
            <a:r>
              <a:rPr lang="en-US" sz="2000" dirty="0">
                <a:latin typeface="Calibri" panose="020F0502020204030204" pitchFamily="34" charset="0"/>
                <a:cs typeface="Calibri" panose="020F0502020204030204" pitchFamily="34" charset="0"/>
              </a:rPr>
              <a:t> L’AVORTEMENT AU CANADA</a:t>
            </a:r>
          </a:p>
        </p:txBody>
      </p:sp>
      <p:sp>
        <p:nvSpPr>
          <p:cNvPr id="7" name="Text Placeholder 6">
            <a:extLst>
              <a:ext uri="{FF2B5EF4-FFF2-40B4-BE49-F238E27FC236}">
                <a16:creationId xmlns:a16="http://schemas.microsoft.com/office/drawing/2014/main" id="{DBC01513-A1A6-1B4E-91C8-FBFA4C153A18}"/>
              </a:ext>
            </a:extLst>
          </p:cNvPr>
          <p:cNvSpPr txBox="1">
            <a:spLocks/>
          </p:cNvSpPr>
          <p:nvPr/>
        </p:nvSpPr>
        <p:spPr>
          <a:xfrm>
            <a:off x="339154" y="1142020"/>
            <a:ext cx="3008710" cy="2931469"/>
          </a:xfrm>
          <a:prstGeom prst="rect">
            <a:avLst/>
          </a:prstGeom>
        </p:spPr>
        <p:txBody>
          <a:bodyPr>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sz="1500" dirty="0" err="1">
                <a:solidFill>
                  <a:schemeClr val="accent6">
                    <a:lumMod val="10000"/>
                  </a:schemeClr>
                </a:solidFill>
                <a:latin typeface="Calibri" panose="020F0502020204030204" pitchFamily="34" charset="0"/>
                <a:ea typeface="+mn-ea"/>
                <a:cs typeface="Calibri" panose="020F0502020204030204" pitchFamily="34" charset="0"/>
              </a:rPr>
              <a:t>Limité</a:t>
            </a:r>
            <a:r>
              <a:rPr lang="en-US" sz="1500" dirty="0">
                <a:solidFill>
                  <a:schemeClr val="accent6">
                    <a:lumMod val="10000"/>
                  </a:schemeClr>
                </a:solidFill>
                <a:latin typeface="Calibri" panose="020F0502020204030204" pitchFamily="34" charset="0"/>
                <a:ea typeface="+mn-ea"/>
                <a:cs typeface="Calibri" panose="020F0502020204030204" pitchFamily="34" charset="0"/>
              </a:rPr>
              <a:t> pour les </a:t>
            </a:r>
            <a:r>
              <a:rPr lang="en-US" sz="1500" dirty="0" err="1">
                <a:solidFill>
                  <a:schemeClr val="accent6">
                    <a:lumMod val="10000"/>
                  </a:schemeClr>
                </a:solidFill>
                <a:latin typeface="Calibri" panose="020F0502020204030204" pitchFamily="34" charset="0"/>
                <a:ea typeface="+mn-ea"/>
                <a:cs typeface="Calibri" panose="020F0502020204030204" pitchFamily="34" charset="0"/>
              </a:rPr>
              <a:t>patientes</a:t>
            </a:r>
            <a:r>
              <a:rPr lang="en-US" sz="1500" dirty="0">
                <a:solidFill>
                  <a:schemeClr val="accent6">
                    <a:lumMod val="10000"/>
                  </a:schemeClr>
                </a:solidFill>
                <a:latin typeface="Calibri" panose="020F0502020204030204" pitchFamily="34" charset="0"/>
                <a:ea typeface="+mn-ea"/>
                <a:cs typeface="Calibri" panose="020F0502020204030204" pitchFamily="34" charset="0"/>
              </a:rPr>
              <a:t> vivant dans les </a:t>
            </a:r>
            <a:r>
              <a:rPr lang="en-US" sz="1500" dirty="0" err="1">
                <a:solidFill>
                  <a:schemeClr val="accent6">
                    <a:lumMod val="10000"/>
                  </a:schemeClr>
                </a:solidFill>
                <a:latin typeface="Calibri" panose="020F0502020204030204" pitchFamily="34" charset="0"/>
                <a:ea typeface="+mn-ea"/>
                <a:cs typeface="Calibri" panose="020F0502020204030204" pitchFamily="34" charset="0"/>
              </a:rPr>
              <a:t>communautés</a:t>
            </a:r>
            <a:r>
              <a:rPr lang="en-US" sz="1500" dirty="0">
                <a:solidFill>
                  <a:schemeClr val="accent6">
                    <a:lumMod val="10000"/>
                  </a:schemeClr>
                </a:solidFill>
                <a:latin typeface="Calibri" panose="020F0502020204030204" pitchFamily="34" charset="0"/>
                <a:ea typeface="+mn-ea"/>
                <a:cs typeface="Calibri" panose="020F0502020204030204" pitchFamily="34" charset="0"/>
              </a:rPr>
              <a:t> rurales/</a:t>
            </a:r>
            <a:r>
              <a:rPr lang="en-US" sz="1500" dirty="0" err="1">
                <a:solidFill>
                  <a:schemeClr val="accent6">
                    <a:lumMod val="10000"/>
                  </a:schemeClr>
                </a:solidFill>
                <a:latin typeface="Calibri" panose="020F0502020204030204" pitchFamily="34" charset="0"/>
                <a:ea typeface="+mn-ea"/>
                <a:cs typeface="Calibri" panose="020F0502020204030204" pitchFamily="34" charset="0"/>
              </a:rPr>
              <a:t>éloignées</a:t>
            </a:r>
            <a:endParaRPr lang="en-US" sz="1500" dirty="0">
              <a:solidFill>
                <a:schemeClr val="accent6">
                  <a:lumMod val="10000"/>
                </a:schemeClr>
              </a:solidFill>
              <a:latin typeface="Calibri" panose="020F0502020204030204" pitchFamily="34" charset="0"/>
              <a:ea typeface="+mn-ea"/>
              <a:cs typeface="Calibri" panose="020F0502020204030204" pitchFamily="34" charset="0"/>
            </a:endParaRPr>
          </a:p>
          <a:p>
            <a:pPr marL="0" indent="0">
              <a:buNone/>
              <a:defRPr/>
            </a:pPr>
            <a:endParaRPr lang="en-US" sz="1200" dirty="0">
              <a:solidFill>
                <a:schemeClr val="accent6">
                  <a:lumMod val="10000"/>
                </a:schemeClr>
              </a:solidFill>
              <a:latin typeface="Calibri" panose="020F0502020204030204" pitchFamily="34" charset="0"/>
              <a:ea typeface="+mn-ea"/>
              <a:cs typeface="Calibri" panose="020F0502020204030204" pitchFamily="34" charset="0"/>
            </a:endParaRPr>
          </a:p>
          <a:p>
            <a:pPr marL="0" indent="0">
              <a:buNone/>
              <a:defRPr/>
            </a:pPr>
            <a:r>
              <a:rPr lang="en-US" sz="1500" dirty="0" err="1">
                <a:solidFill>
                  <a:schemeClr val="accent6">
                    <a:lumMod val="10000"/>
                  </a:schemeClr>
                </a:solidFill>
                <a:latin typeface="Calibri" panose="020F0502020204030204" pitchFamily="34" charset="0"/>
                <a:ea typeface="+mn-ea"/>
                <a:cs typeface="Calibri" panose="020F0502020204030204" pitchFamily="34" charset="0"/>
              </a:rPr>
              <a:t>Certaines</a:t>
            </a:r>
            <a:r>
              <a:rPr lang="en-US" sz="1500" dirty="0">
                <a:solidFill>
                  <a:schemeClr val="accent6">
                    <a:lumMod val="10000"/>
                  </a:schemeClr>
                </a:solidFill>
                <a:latin typeface="Calibri" panose="020F0502020204030204" pitchFamily="34" charset="0"/>
                <a:ea typeface="+mn-ea"/>
                <a:cs typeface="Calibri" panose="020F0502020204030204" pitchFamily="34" charset="0"/>
              </a:rPr>
              <a:t> </a:t>
            </a:r>
            <a:r>
              <a:rPr lang="en-US" sz="1500" dirty="0" err="1">
                <a:solidFill>
                  <a:schemeClr val="accent6">
                    <a:lumMod val="10000"/>
                  </a:schemeClr>
                </a:solidFill>
                <a:latin typeface="Calibri" panose="020F0502020204030204" pitchFamily="34" charset="0"/>
                <a:cs typeface="Calibri" panose="020F0502020204030204" pitchFamily="34" charset="0"/>
              </a:rPr>
              <a:t>patientes</a:t>
            </a:r>
            <a:r>
              <a:rPr lang="en-US" sz="1500" dirty="0">
                <a:solidFill>
                  <a:schemeClr val="accent6">
                    <a:lumMod val="10000"/>
                  </a:schemeClr>
                </a:solidFill>
                <a:latin typeface="Calibri" panose="020F0502020204030204" pitchFamily="34" charset="0"/>
                <a:ea typeface="+mn-ea"/>
                <a:cs typeface="Calibri" panose="020F0502020204030204" pitchFamily="34" charset="0"/>
              </a:rPr>
              <a:t> </a:t>
            </a:r>
            <a:r>
              <a:rPr lang="en-US" sz="1500" dirty="0" err="1">
                <a:solidFill>
                  <a:schemeClr val="accent6">
                    <a:lumMod val="10000"/>
                  </a:schemeClr>
                </a:solidFill>
                <a:latin typeface="Calibri" panose="020F0502020204030204" pitchFamily="34" charset="0"/>
                <a:ea typeface="+mn-ea"/>
                <a:cs typeface="Calibri" panose="020F0502020204030204" pitchFamily="34" charset="0"/>
              </a:rPr>
              <a:t>parcourent</a:t>
            </a:r>
            <a:r>
              <a:rPr lang="en-US" sz="1500" dirty="0">
                <a:solidFill>
                  <a:schemeClr val="accent6">
                    <a:lumMod val="10000"/>
                  </a:schemeClr>
                </a:solidFill>
                <a:latin typeface="Calibri" panose="020F0502020204030204" pitchFamily="34" charset="0"/>
                <a:ea typeface="+mn-ea"/>
                <a:cs typeface="Calibri" panose="020F0502020204030204" pitchFamily="34" charset="0"/>
              </a:rPr>
              <a:t> de </a:t>
            </a:r>
            <a:r>
              <a:rPr lang="en-US" sz="1500" dirty="0" err="1">
                <a:solidFill>
                  <a:schemeClr val="accent6">
                    <a:lumMod val="10000"/>
                  </a:schemeClr>
                </a:solidFill>
                <a:latin typeface="Calibri" panose="020F0502020204030204" pitchFamily="34" charset="0"/>
                <a:ea typeface="+mn-ea"/>
                <a:cs typeface="Calibri" panose="020F0502020204030204" pitchFamily="34" charset="0"/>
              </a:rPr>
              <a:t>longues</a:t>
            </a:r>
            <a:r>
              <a:rPr lang="en-US" sz="1500" dirty="0">
                <a:solidFill>
                  <a:schemeClr val="accent6">
                    <a:lumMod val="10000"/>
                  </a:schemeClr>
                </a:solidFill>
                <a:latin typeface="Calibri" panose="020F0502020204030204" pitchFamily="34" charset="0"/>
                <a:ea typeface="+mn-ea"/>
                <a:cs typeface="Calibri" panose="020F0502020204030204" pitchFamily="34" charset="0"/>
              </a:rPr>
              <a:t> distances pour </a:t>
            </a:r>
            <a:r>
              <a:rPr lang="en-US" sz="1500" dirty="0" err="1">
                <a:solidFill>
                  <a:schemeClr val="accent6">
                    <a:lumMod val="10000"/>
                  </a:schemeClr>
                </a:solidFill>
                <a:latin typeface="Calibri" panose="020F0502020204030204" pitchFamily="34" charset="0"/>
                <a:ea typeface="+mn-ea"/>
                <a:cs typeface="Calibri" panose="020F0502020204030204" pitchFamily="34" charset="0"/>
              </a:rPr>
              <a:t>accéder</a:t>
            </a:r>
            <a:r>
              <a:rPr lang="en-US" sz="1500" dirty="0">
                <a:solidFill>
                  <a:schemeClr val="accent6">
                    <a:lumMod val="10000"/>
                  </a:schemeClr>
                </a:solidFill>
                <a:latin typeface="Calibri" panose="020F0502020204030204" pitchFamily="34" charset="0"/>
                <a:ea typeface="+mn-ea"/>
                <a:cs typeface="Calibri" panose="020F0502020204030204" pitchFamily="34" charset="0"/>
              </a:rPr>
              <a:t> </a:t>
            </a:r>
            <a:r>
              <a:rPr lang="en-US" sz="1500" dirty="0" err="1">
                <a:solidFill>
                  <a:schemeClr val="accent6">
                    <a:lumMod val="10000"/>
                  </a:schemeClr>
                </a:solidFill>
                <a:latin typeface="Calibri" panose="020F0502020204030204" pitchFamily="34" charset="0"/>
                <a:ea typeface="+mn-ea"/>
                <a:cs typeface="Calibri" panose="020F0502020204030204" pitchFamily="34" charset="0"/>
              </a:rPr>
              <a:t>à</a:t>
            </a:r>
            <a:r>
              <a:rPr lang="en-US" sz="1500" dirty="0">
                <a:solidFill>
                  <a:schemeClr val="accent6">
                    <a:lumMod val="10000"/>
                  </a:schemeClr>
                </a:solidFill>
                <a:latin typeface="Calibri" panose="020F0502020204030204" pitchFamily="34" charset="0"/>
                <a:ea typeface="+mn-ea"/>
                <a:cs typeface="Calibri" panose="020F0502020204030204" pitchFamily="34" charset="0"/>
              </a:rPr>
              <a:t> </a:t>
            </a:r>
            <a:r>
              <a:rPr lang="en-US" sz="1500" dirty="0" err="1">
                <a:solidFill>
                  <a:schemeClr val="accent6">
                    <a:lumMod val="10000"/>
                  </a:schemeClr>
                </a:solidFill>
                <a:latin typeface="Calibri" panose="020F0502020204030204" pitchFamily="34" charset="0"/>
                <a:ea typeface="+mn-ea"/>
                <a:cs typeface="Calibri" panose="020F0502020204030204" pitchFamily="34" charset="0"/>
              </a:rPr>
              <a:t>l'avortement</a:t>
            </a:r>
            <a:endParaRPr lang="en-US" sz="1500" dirty="0">
              <a:solidFill>
                <a:schemeClr val="accent6">
                  <a:lumMod val="10000"/>
                </a:schemeClr>
              </a:solidFill>
              <a:latin typeface="Calibri" panose="020F0502020204030204" pitchFamily="34" charset="0"/>
              <a:ea typeface="+mn-ea"/>
              <a:cs typeface="Calibri" panose="020F0502020204030204" pitchFamily="34" charset="0"/>
            </a:endParaRPr>
          </a:p>
          <a:p>
            <a:pPr marL="0" indent="0">
              <a:buNone/>
              <a:defRPr/>
            </a:pPr>
            <a:endParaRPr lang="en-US" sz="1200" dirty="0">
              <a:solidFill>
                <a:schemeClr val="accent6">
                  <a:lumMod val="10000"/>
                </a:schemeClr>
              </a:solidFill>
              <a:latin typeface="Calibri" panose="020F0502020204030204" pitchFamily="34" charset="0"/>
              <a:ea typeface="+mn-ea"/>
              <a:cs typeface="Calibri" panose="020F0502020204030204" pitchFamily="34" charset="0"/>
            </a:endParaRPr>
          </a:p>
          <a:p>
            <a:pPr marL="0" indent="0">
              <a:buNone/>
              <a:defRPr/>
            </a:pPr>
            <a:r>
              <a:rPr lang="en-US" sz="1500" dirty="0" err="1">
                <a:solidFill>
                  <a:schemeClr val="accent6">
                    <a:lumMod val="10000"/>
                  </a:schemeClr>
                </a:solidFill>
                <a:latin typeface="Calibri" panose="020F0502020204030204" pitchFamily="34" charset="0"/>
                <a:ea typeface="+mn-ea"/>
                <a:cs typeface="Calibri" panose="020F0502020204030204" pitchFamily="34" charset="0"/>
              </a:rPr>
              <a:t>Entraîne</a:t>
            </a:r>
            <a:r>
              <a:rPr lang="en-US" sz="1500" dirty="0">
                <a:solidFill>
                  <a:schemeClr val="accent6">
                    <a:lumMod val="10000"/>
                  </a:schemeClr>
                </a:solidFill>
                <a:latin typeface="Calibri" panose="020F0502020204030204" pitchFamily="34" charset="0"/>
                <a:ea typeface="+mn-ea"/>
                <a:cs typeface="Calibri" panose="020F0502020204030204" pitchFamily="34" charset="0"/>
              </a:rPr>
              <a:t> des retards dans les </a:t>
            </a:r>
            <a:r>
              <a:rPr lang="en-US" sz="1500" dirty="0" err="1">
                <a:solidFill>
                  <a:schemeClr val="accent6">
                    <a:lumMod val="10000"/>
                  </a:schemeClr>
                </a:solidFill>
                <a:latin typeface="Calibri" panose="020F0502020204030204" pitchFamily="34" charset="0"/>
                <a:ea typeface="+mn-ea"/>
                <a:cs typeface="Calibri" panose="020F0502020204030204" pitchFamily="34" charset="0"/>
              </a:rPr>
              <a:t>soins</a:t>
            </a:r>
            <a:r>
              <a:rPr lang="en-US" sz="1500" dirty="0">
                <a:solidFill>
                  <a:schemeClr val="accent6">
                    <a:lumMod val="10000"/>
                  </a:schemeClr>
                </a:solidFill>
                <a:latin typeface="Calibri" panose="020F0502020204030204" pitchFamily="34" charset="0"/>
                <a:ea typeface="+mn-ea"/>
                <a:cs typeface="Calibri" panose="020F0502020204030204" pitchFamily="34" charset="0"/>
              </a:rPr>
              <a:t> et </a:t>
            </a:r>
            <a:r>
              <a:rPr lang="en-US" sz="1500" dirty="0" err="1">
                <a:solidFill>
                  <a:schemeClr val="accent6">
                    <a:lumMod val="10000"/>
                  </a:schemeClr>
                </a:solidFill>
                <a:latin typeface="Calibri" panose="020F0502020204030204" pitchFamily="34" charset="0"/>
                <a:ea typeface="+mn-ea"/>
                <a:cs typeface="Calibri" panose="020F0502020204030204" pitchFamily="34" charset="0"/>
              </a:rPr>
              <a:t>avortement</a:t>
            </a:r>
            <a:r>
              <a:rPr lang="en-US" sz="1500" dirty="0">
                <a:solidFill>
                  <a:schemeClr val="accent6">
                    <a:lumMod val="10000"/>
                  </a:schemeClr>
                </a:solidFill>
                <a:latin typeface="Calibri" panose="020F0502020204030204" pitchFamily="34" charset="0"/>
                <a:ea typeface="+mn-ea"/>
                <a:cs typeface="Calibri" panose="020F0502020204030204" pitchFamily="34" charset="0"/>
              </a:rPr>
              <a:t> </a:t>
            </a:r>
            <a:r>
              <a:rPr lang="en-US" sz="1500" dirty="0" err="1">
                <a:solidFill>
                  <a:schemeClr val="accent6">
                    <a:lumMod val="10000"/>
                  </a:schemeClr>
                </a:solidFill>
                <a:latin typeface="Calibri" panose="020F0502020204030204" pitchFamily="34" charset="0"/>
                <a:ea typeface="+mn-ea"/>
                <a:cs typeface="Calibri" panose="020F0502020204030204" pitchFamily="34" charset="0"/>
              </a:rPr>
              <a:t>à</a:t>
            </a:r>
            <a:r>
              <a:rPr lang="en-US" sz="1500" dirty="0">
                <a:solidFill>
                  <a:schemeClr val="accent6">
                    <a:lumMod val="10000"/>
                  </a:schemeClr>
                </a:solidFill>
                <a:latin typeface="Calibri" panose="020F0502020204030204" pitchFamily="34" charset="0"/>
                <a:ea typeface="+mn-ea"/>
                <a:cs typeface="Calibri" panose="020F0502020204030204" pitchFamily="34" charset="0"/>
              </a:rPr>
              <a:t> un </a:t>
            </a:r>
            <a:r>
              <a:rPr lang="en-US" sz="1500" dirty="0" err="1">
                <a:solidFill>
                  <a:schemeClr val="accent6">
                    <a:lumMod val="10000"/>
                  </a:schemeClr>
                </a:solidFill>
                <a:latin typeface="Calibri" panose="020F0502020204030204" pitchFamily="34" charset="0"/>
                <a:ea typeface="+mn-ea"/>
                <a:cs typeface="Calibri" panose="020F0502020204030204" pitchFamily="34" charset="0"/>
              </a:rPr>
              <a:t>âge</a:t>
            </a:r>
            <a:r>
              <a:rPr lang="en-US" sz="1500" dirty="0">
                <a:solidFill>
                  <a:schemeClr val="accent6">
                    <a:lumMod val="10000"/>
                  </a:schemeClr>
                </a:solidFill>
                <a:latin typeface="Calibri" panose="020F0502020204030204" pitchFamily="34" charset="0"/>
                <a:ea typeface="+mn-ea"/>
                <a:cs typeface="Calibri" panose="020F0502020204030204" pitchFamily="34" charset="0"/>
              </a:rPr>
              <a:t> </a:t>
            </a:r>
            <a:r>
              <a:rPr lang="en-US" sz="1500" dirty="0" err="1">
                <a:solidFill>
                  <a:schemeClr val="accent6">
                    <a:lumMod val="10000"/>
                  </a:schemeClr>
                </a:solidFill>
                <a:latin typeface="Calibri" panose="020F0502020204030204" pitchFamily="34" charset="0"/>
                <a:ea typeface="+mn-ea"/>
                <a:cs typeface="Calibri" panose="020F0502020204030204" pitchFamily="34" charset="0"/>
              </a:rPr>
              <a:t>gestationnel</a:t>
            </a:r>
            <a:r>
              <a:rPr lang="en-US" sz="1500" dirty="0">
                <a:solidFill>
                  <a:schemeClr val="accent6">
                    <a:lumMod val="10000"/>
                  </a:schemeClr>
                </a:solidFill>
                <a:latin typeface="Calibri" panose="020F0502020204030204" pitchFamily="34" charset="0"/>
                <a:ea typeface="+mn-ea"/>
                <a:cs typeface="Calibri" panose="020F0502020204030204" pitchFamily="34" charset="0"/>
              </a:rPr>
              <a:t> plus </a:t>
            </a:r>
            <a:r>
              <a:rPr lang="en-US" sz="1500" dirty="0" err="1">
                <a:solidFill>
                  <a:schemeClr val="accent6">
                    <a:lumMod val="10000"/>
                  </a:schemeClr>
                </a:solidFill>
                <a:latin typeface="Calibri" panose="020F0502020204030204" pitchFamily="34" charset="0"/>
                <a:ea typeface="+mn-ea"/>
                <a:cs typeface="Calibri" panose="020F0502020204030204" pitchFamily="34" charset="0"/>
              </a:rPr>
              <a:t>avancé</a:t>
            </a:r>
            <a:endParaRPr lang="en-US" sz="1500" dirty="0">
              <a:solidFill>
                <a:schemeClr val="accent6">
                  <a:lumMod val="10000"/>
                </a:schemeClr>
              </a:solidFill>
              <a:latin typeface="Calibri" panose="020F0502020204030204" pitchFamily="34" charset="0"/>
              <a:ea typeface="+mn-ea"/>
              <a:cs typeface="Calibri" panose="020F0502020204030204" pitchFamily="34" charset="0"/>
            </a:endParaRPr>
          </a:p>
        </p:txBody>
      </p:sp>
      <p:pic>
        <p:nvPicPr>
          <p:cNvPr id="8" name="Picture 3">
            <a:extLst>
              <a:ext uri="{FF2B5EF4-FFF2-40B4-BE49-F238E27FC236}">
                <a16:creationId xmlns:a16="http://schemas.microsoft.com/office/drawing/2014/main" id="{84F7C554-52C7-D249-8C54-967857C723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5672" y="128066"/>
            <a:ext cx="4949976" cy="430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7">
            <a:extLst>
              <a:ext uri="{FF2B5EF4-FFF2-40B4-BE49-F238E27FC236}">
                <a16:creationId xmlns:a16="http://schemas.microsoft.com/office/drawing/2014/main" id="{275D7E90-23BB-2845-A535-F37C48F74F48}"/>
              </a:ext>
            </a:extLst>
          </p:cNvPr>
          <p:cNvSpPr txBox="1">
            <a:spLocks noChangeArrowheads="1"/>
          </p:cNvSpPr>
          <p:nvPr/>
        </p:nvSpPr>
        <p:spPr bwMode="auto">
          <a:xfrm>
            <a:off x="346222" y="3819574"/>
            <a:ext cx="3614726" cy="507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8" tIns="45719" rIns="91438"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900" i="1" dirty="0">
                <a:latin typeface="Calibri" panose="020F0502020204030204" pitchFamily="34" charset="0"/>
                <a:cs typeface="Calibri" panose="020F0502020204030204" pitchFamily="34" charset="0"/>
              </a:rPr>
              <a:t>Norman WV, </a:t>
            </a:r>
            <a:r>
              <a:rPr lang="en-US" sz="900" i="1" dirty="0" err="1">
                <a:latin typeface="Calibri" panose="020F0502020204030204" pitchFamily="34" charset="0"/>
                <a:cs typeface="Calibri" panose="020F0502020204030204" pitchFamily="34" charset="0"/>
              </a:rPr>
              <a:t>Guilbert</a:t>
            </a:r>
            <a:r>
              <a:rPr lang="en-US" sz="900" i="1" dirty="0">
                <a:latin typeface="Calibri" panose="020F0502020204030204" pitchFamily="34" charset="0"/>
                <a:cs typeface="Calibri" panose="020F0502020204030204" pitchFamily="34" charset="0"/>
              </a:rPr>
              <a:t> E, et al.  Canadian Family Physician 2016</a:t>
            </a:r>
          </a:p>
          <a:p>
            <a:r>
              <a:rPr lang="en-US" sz="900" i="1" dirty="0" err="1">
                <a:latin typeface="Calibri" panose="020F0502020204030204" pitchFamily="34" charset="0"/>
                <a:cs typeface="Calibri" panose="020F0502020204030204" pitchFamily="34" charset="0"/>
              </a:rPr>
              <a:t>Sethna</a:t>
            </a:r>
            <a:r>
              <a:rPr lang="en-US" sz="900" i="1" dirty="0">
                <a:latin typeface="Calibri" panose="020F0502020204030204" pitchFamily="34" charset="0"/>
                <a:cs typeface="Calibri" panose="020F0502020204030204" pitchFamily="34" charset="0"/>
              </a:rPr>
              <a:t> C, </a:t>
            </a:r>
            <a:r>
              <a:rPr lang="en-US" sz="900" i="1" dirty="0" err="1">
                <a:latin typeface="Calibri" panose="020F0502020204030204" pitchFamily="34" charset="0"/>
                <a:cs typeface="Calibri" panose="020F0502020204030204" pitchFamily="34" charset="0"/>
              </a:rPr>
              <a:t>Doull</a:t>
            </a:r>
            <a:r>
              <a:rPr lang="en-US" sz="900" i="1" dirty="0">
                <a:latin typeface="Calibri" panose="020F0502020204030204" pitchFamily="34" charset="0"/>
                <a:cs typeface="Calibri" panose="020F0502020204030204" pitchFamily="34" charset="0"/>
              </a:rPr>
              <a:t> M. Spatial disparities and travel to freestanding abortion clinics in Canada. Women</a:t>
            </a:r>
            <a:r>
              <a:rPr lang="ja-JP" altLang="en-US" sz="900" i="1" dirty="0">
                <a:latin typeface="Calibri" panose="020F0502020204030204" pitchFamily="34" charset="0"/>
                <a:cs typeface="Calibri" panose="020F0502020204030204" pitchFamily="34" charset="0"/>
              </a:rPr>
              <a:t>’</a:t>
            </a:r>
            <a:r>
              <a:rPr lang="en-US" altLang="ja-JP" sz="900" i="1" dirty="0">
                <a:latin typeface="Calibri" panose="020F0502020204030204" pitchFamily="34" charset="0"/>
                <a:cs typeface="Calibri" panose="020F0502020204030204" pitchFamily="34" charset="0"/>
              </a:rPr>
              <a:t>s Studies International Forum 2013</a:t>
            </a:r>
            <a:endParaRPr lang="en-US" sz="900" i="1" dirty="0">
              <a:latin typeface="Calibri" panose="020F0502020204030204" pitchFamily="34" charset="0"/>
              <a:cs typeface="Calibri" panose="020F0502020204030204" pitchFamily="34" charset="0"/>
            </a:endParaRP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4661139"/>
            <a:ext cx="1427814" cy="419184"/>
          </a:xfrm>
          <a:prstGeom prst="rect">
            <a:avLst/>
          </a:prstGeom>
          <a:solidFill>
            <a:schemeClr val="bg1"/>
          </a:solidFill>
        </p:spPr>
      </p:pic>
      <p:pic>
        <p:nvPicPr>
          <p:cNvPr id="14" name="Picture 13">
            <a:extLst>
              <a:ext uri="{FF2B5EF4-FFF2-40B4-BE49-F238E27FC236}">
                <a16:creationId xmlns:a16="http://schemas.microsoft.com/office/drawing/2014/main" id="{4B37AAAA-FDCB-5E41-882C-4A98C6C58A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9065" y="4594983"/>
            <a:ext cx="1315423" cy="452220"/>
          </a:xfrm>
          <a:prstGeom prst="rect">
            <a:avLst/>
          </a:prstGeom>
        </p:spPr>
      </p:pic>
    </p:spTree>
    <p:extLst>
      <p:ext uri="{BB962C8B-B14F-4D97-AF65-F5344CB8AC3E}">
        <p14:creationId xmlns:p14="http://schemas.microsoft.com/office/powerpoint/2010/main" val="90961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661139"/>
            <a:ext cx="1427814" cy="419184"/>
          </a:xfrm>
          <a:prstGeom prst="rect">
            <a:avLst/>
          </a:prstGeom>
          <a:solidFill>
            <a:schemeClr val="bg1"/>
          </a:solidFill>
        </p:spPr>
      </p:pic>
      <p:grpSp>
        <p:nvGrpSpPr>
          <p:cNvPr id="4" name="Group 3"/>
          <p:cNvGrpSpPr/>
          <p:nvPr/>
        </p:nvGrpSpPr>
        <p:grpSpPr>
          <a:xfrm>
            <a:off x="827584" y="699542"/>
            <a:ext cx="7528479" cy="3312368"/>
            <a:chOff x="893419" y="555526"/>
            <a:chExt cx="7750676" cy="3392795"/>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555526"/>
              <a:ext cx="7744503" cy="241275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419" y="3003798"/>
              <a:ext cx="7668344" cy="944523"/>
            </a:xfrm>
            <a:prstGeom prst="rect">
              <a:avLst/>
            </a:prstGeom>
          </p:spPr>
        </p:pic>
      </p:grpSp>
      <p:pic>
        <p:nvPicPr>
          <p:cNvPr id="14" name="Picture 13">
            <a:extLst>
              <a:ext uri="{FF2B5EF4-FFF2-40B4-BE49-F238E27FC236}">
                <a16:creationId xmlns:a16="http://schemas.microsoft.com/office/drawing/2014/main" id="{769A2E0F-701D-6841-8D08-E35565D259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8351" y="4604026"/>
            <a:ext cx="1315423" cy="452220"/>
          </a:xfrm>
          <a:prstGeom prst="rect">
            <a:avLst/>
          </a:prstGeom>
        </p:spPr>
      </p:pic>
    </p:spTree>
    <p:extLst>
      <p:ext uri="{BB962C8B-B14F-4D97-AF65-F5344CB8AC3E}">
        <p14:creationId xmlns:p14="http://schemas.microsoft.com/office/powerpoint/2010/main" val="2510500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06539" y="3604876"/>
            <a:ext cx="5253696" cy="21602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233" y="776126"/>
            <a:ext cx="8109231" cy="2663674"/>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4661139"/>
            <a:ext cx="1427814" cy="419184"/>
          </a:xfrm>
          <a:prstGeom prst="rect">
            <a:avLst/>
          </a:prstGeom>
          <a:solidFill>
            <a:schemeClr val="bg1"/>
          </a:solidFill>
        </p:spPr>
      </p:pic>
      <p:pic>
        <p:nvPicPr>
          <p:cNvPr id="14" name="Picture 13">
            <a:extLst>
              <a:ext uri="{FF2B5EF4-FFF2-40B4-BE49-F238E27FC236}">
                <a16:creationId xmlns:a16="http://schemas.microsoft.com/office/drawing/2014/main" id="{22114EE1-4AE3-C84A-8FA8-B98EBB63CD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2333" y="4604530"/>
            <a:ext cx="1315423" cy="452220"/>
          </a:xfrm>
          <a:prstGeom prst="rect">
            <a:avLst/>
          </a:prstGeom>
        </p:spPr>
      </p:pic>
    </p:spTree>
    <p:extLst>
      <p:ext uri="{BB962C8B-B14F-4D97-AF65-F5344CB8AC3E}">
        <p14:creationId xmlns:p14="http://schemas.microsoft.com/office/powerpoint/2010/main" val="85034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853" t="22864" r="20017" b="6250"/>
          <a:stretch/>
        </p:blipFill>
        <p:spPr bwMode="auto">
          <a:xfrm>
            <a:off x="1259632" y="987574"/>
            <a:ext cx="6192688" cy="331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967" t="16164" r="86066" b="77155"/>
          <a:stretch/>
        </p:blipFill>
        <p:spPr bwMode="auto">
          <a:xfrm>
            <a:off x="2070197" y="1707654"/>
            <a:ext cx="485579" cy="261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ontent Placeholder 2"/>
          <p:cNvSpPr>
            <a:spLocks noGrp="1"/>
          </p:cNvSpPr>
          <p:nvPr>
            <p:ph type="body" sz="quarter" idx="11"/>
          </p:nvPr>
        </p:nvSpPr>
        <p:spPr>
          <a:xfrm>
            <a:off x="555542" y="220227"/>
            <a:ext cx="7661438" cy="623331"/>
          </a:xfrm>
        </p:spPr>
        <p:txBody>
          <a:bodyPr>
            <a:noAutofit/>
          </a:bodyPr>
          <a:lstStyle/>
          <a:p>
            <a:r>
              <a:rPr lang="en-CA" sz="2000" dirty="0">
                <a:latin typeface="Calibri" panose="020F0502020204030204" pitchFamily="34" charset="0"/>
                <a:cs typeface="Calibri" panose="020F0502020204030204" pitchFamily="34" charset="0"/>
              </a:rPr>
              <a:t>La </a:t>
            </a:r>
            <a:r>
              <a:rPr lang="en-CA" sz="2000" dirty="0" err="1">
                <a:latin typeface="Calibri" panose="020F0502020204030204" pitchFamily="34" charset="0"/>
                <a:cs typeface="Calibri" panose="020F0502020204030204" pitchFamily="34" charset="0"/>
              </a:rPr>
              <a:t>mifépristone</a:t>
            </a:r>
            <a:r>
              <a:rPr lang="en-CA" sz="2000" dirty="0">
                <a:latin typeface="Calibri" panose="020F0502020204030204" pitchFamily="34" charset="0"/>
                <a:cs typeface="Calibri" panose="020F0502020204030204" pitchFamily="34" charset="0"/>
              </a:rPr>
              <a:t> a </a:t>
            </a:r>
            <a:r>
              <a:rPr lang="en-CA" sz="2000" dirty="0" err="1">
                <a:latin typeface="Calibri" panose="020F0502020204030204" pitchFamily="34" charset="0"/>
                <a:cs typeface="Calibri" panose="020F0502020204030204" pitchFamily="34" charset="0"/>
              </a:rPr>
              <a:t>été</a:t>
            </a:r>
            <a:r>
              <a:rPr lang="en-CA" sz="2000" dirty="0">
                <a:latin typeface="Calibri" panose="020F0502020204030204" pitchFamily="34" charset="0"/>
                <a:cs typeface="Calibri" panose="020F0502020204030204" pitchFamily="34" charset="0"/>
              </a:rPr>
              <a:t> </a:t>
            </a:r>
            <a:r>
              <a:rPr lang="en-CA" sz="2000" dirty="0" err="1">
                <a:latin typeface="Calibri" panose="020F0502020204030204" pitchFamily="34" charset="0"/>
                <a:cs typeface="Calibri" panose="020F0502020204030204" pitchFamily="34" charset="0"/>
              </a:rPr>
              <a:t>approuvée</a:t>
            </a:r>
            <a:r>
              <a:rPr lang="en-CA" sz="2000" dirty="0">
                <a:latin typeface="Calibri" panose="020F0502020204030204" pitchFamily="34" charset="0"/>
                <a:cs typeface="Calibri" panose="020F0502020204030204" pitchFamily="34" charset="0"/>
              </a:rPr>
              <a:t> au Canada </a:t>
            </a:r>
            <a:r>
              <a:rPr lang="en-CA" sz="2000" dirty="0" err="1">
                <a:latin typeface="Calibri" panose="020F0502020204030204" pitchFamily="34" charset="0"/>
                <a:cs typeface="Calibri" panose="020F0502020204030204" pitchFamily="34" charset="0"/>
              </a:rPr>
              <a:t>en</a:t>
            </a:r>
            <a:r>
              <a:rPr lang="en-CA" sz="2000" dirty="0">
                <a:latin typeface="Calibri" panose="020F0502020204030204" pitchFamily="34" charset="0"/>
                <a:cs typeface="Calibri" panose="020F0502020204030204" pitchFamily="34" charset="0"/>
              </a:rPr>
              <a:t> 2015</a:t>
            </a: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4661139"/>
            <a:ext cx="1427814" cy="419184"/>
          </a:xfrm>
          <a:prstGeom prst="rect">
            <a:avLst/>
          </a:prstGeom>
          <a:solidFill>
            <a:schemeClr val="bg1"/>
          </a:solidFill>
        </p:spPr>
      </p:pic>
      <p:pic>
        <p:nvPicPr>
          <p:cNvPr id="10" name="Picture 9">
            <a:extLst>
              <a:ext uri="{FF2B5EF4-FFF2-40B4-BE49-F238E27FC236}">
                <a16:creationId xmlns:a16="http://schemas.microsoft.com/office/drawing/2014/main" id="{0B42960C-15E9-1841-A145-65CF93E3BD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9065" y="4604530"/>
            <a:ext cx="1315423" cy="452220"/>
          </a:xfrm>
          <a:prstGeom prst="rect">
            <a:avLst/>
          </a:prstGeom>
        </p:spPr>
      </p:pic>
    </p:spTree>
    <p:extLst>
      <p:ext uri="{BB962C8B-B14F-4D97-AF65-F5344CB8AC3E}">
        <p14:creationId xmlns:p14="http://schemas.microsoft.com/office/powerpoint/2010/main" val="2902760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Content Placeholder 2"/>
          <p:cNvSpPr>
            <a:spLocks noGrp="1"/>
          </p:cNvSpPr>
          <p:nvPr>
            <p:ph type="body" sz="quarter" idx="11"/>
          </p:nvPr>
        </p:nvSpPr>
        <p:spPr>
          <a:xfrm>
            <a:off x="555542" y="127987"/>
            <a:ext cx="7661438" cy="623331"/>
          </a:xfrm>
        </p:spPr>
        <p:txBody>
          <a:bodyPr>
            <a:noAutofit/>
          </a:bodyPr>
          <a:lstStyle/>
          <a:p>
            <a:r>
              <a:rPr lang="en-CA" sz="2000" dirty="0">
                <a:latin typeface="Calibri" panose="020F0502020204030204" pitchFamily="34" charset="0"/>
                <a:cs typeface="Calibri" panose="020F0502020204030204" pitchFamily="34" charset="0"/>
              </a:rPr>
              <a:t>Nouvelle directive </a:t>
            </a:r>
            <a:r>
              <a:rPr lang="en-CA" sz="2000" dirty="0" err="1">
                <a:latin typeface="Calibri" panose="020F0502020204030204" pitchFamily="34" charset="0"/>
                <a:cs typeface="Calibri" panose="020F0502020204030204" pitchFamily="34" charset="0"/>
              </a:rPr>
              <a:t>clinique</a:t>
            </a:r>
            <a:endParaRPr lang="en-CA" sz="2000" dirty="0">
              <a:latin typeface="Calibri" panose="020F0502020204030204" pitchFamily="34" charset="0"/>
              <a:cs typeface="Calibri" panose="020F0502020204030204" pitchFamily="34" charset="0"/>
            </a:endParaRPr>
          </a:p>
        </p:txBody>
      </p:sp>
      <p:grpSp>
        <p:nvGrpSpPr>
          <p:cNvPr id="5" name="Group 4"/>
          <p:cNvGrpSpPr/>
          <p:nvPr/>
        </p:nvGrpSpPr>
        <p:grpSpPr>
          <a:xfrm>
            <a:off x="2051720" y="627534"/>
            <a:ext cx="5040560" cy="3908664"/>
            <a:chOff x="1844293" y="555526"/>
            <a:chExt cx="5083935" cy="4104456"/>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3064" b="4542"/>
            <a:stretch/>
          </p:blipFill>
          <p:spPr>
            <a:xfrm>
              <a:off x="1844293" y="555526"/>
              <a:ext cx="5083935" cy="403244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3136" y="1779662"/>
              <a:ext cx="2456224" cy="2880320"/>
            </a:xfrm>
            <a:prstGeom prst="rect">
              <a:avLst/>
            </a:prstGeom>
          </p:spPr>
        </p:pic>
      </p:gr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4661069"/>
            <a:ext cx="1427814" cy="418661"/>
          </a:xfrm>
          <a:prstGeom prst="rect">
            <a:avLst/>
          </a:prstGeom>
          <a:solidFill>
            <a:schemeClr val="bg1"/>
          </a:solidFill>
        </p:spPr>
      </p:pic>
      <p:pic>
        <p:nvPicPr>
          <p:cNvPr id="11" name="Picture 10">
            <a:extLst>
              <a:ext uri="{FF2B5EF4-FFF2-40B4-BE49-F238E27FC236}">
                <a16:creationId xmlns:a16="http://schemas.microsoft.com/office/drawing/2014/main" id="{7C5A6F35-60FE-5C41-A8A8-C3BB36F270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7960" y="4568927"/>
            <a:ext cx="1315423" cy="452220"/>
          </a:xfrm>
          <a:prstGeom prst="rect">
            <a:avLst/>
          </a:prstGeom>
        </p:spPr>
      </p:pic>
    </p:spTree>
    <p:extLst>
      <p:ext uri="{BB962C8B-B14F-4D97-AF65-F5344CB8AC3E}">
        <p14:creationId xmlns:p14="http://schemas.microsoft.com/office/powerpoint/2010/main" val="828217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Content Placeholder 2"/>
          <p:cNvSpPr>
            <a:spLocks noGrp="1"/>
          </p:cNvSpPr>
          <p:nvPr>
            <p:ph type="body" sz="quarter" idx="11"/>
          </p:nvPr>
        </p:nvSpPr>
        <p:spPr>
          <a:xfrm>
            <a:off x="555542" y="-20538"/>
            <a:ext cx="7661438" cy="623331"/>
          </a:xfrm>
        </p:spPr>
        <p:txBody>
          <a:bodyPr>
            <a:noAutofit/>
          </a:bodyPr>
          <a:lstStyle/>
          <a:p>
            <a:r>
              <a:rPr lang="en-CA" sz="2000" dirty="0">
                <a:latin typeface="Calibri" panose="020F0502020204030204" pitchFamily="34" charset="0"/>
                <a:cs typeface="Calibri" panose="020F0502020204030204" pitchFamily="34" charset="0"/>
              </a:rPr>
              <a:t>directive </a:t>
            </a:r>
            <a:r>
              <a:rPr lang="en-CA" sz="2000" dirty="0" err="1">
                <a:latin typeface="Calibri" panose="020F0502020204030204" pitchFamily="34" charset="0"/>
                <a:cs typeface="Calibri" panose="020F0502020204030204" pitchFamily="34" charset="0"/>
              </a:rPr>
              <a:t>clinique</a:t>
            </a:r>
            <a:r>
              <a:rPr lang="en-CA" sz="2000" dirty="0">
                <a:latin typeface="Calibri" panose="020F0502020204030204" pitchFamily="34" charset="0"/>
                <a:cs typeface="Calibri" panose="020F0502020204030204" pitchFamily="34" charset="0"/>
              </a:rPr>
              <a:t> </a:t>
            </a:r>
            <a:r>
              <a:rPr lang="en-CA" sz="2000" dirty="0" err="1">
                <a:latin typeface="Calibri" panose="020F0502020204030204" pitchFamily="34" charset="0"/>
                <a:cs typeface="Calibri" panose="020F0502020204030204" pitchFamily="34" charset="0"/>
              </a:rPr>
              <a:t>révisée</a:t>
            </a:r>
            <a:endParaRPr lang="en-CA" sz="20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3800"/>
          <a:stretch/>
        </p:blipFill>
        <p:spPr>
          <a:xfrm>
            <a:off x="2224510" y="555526"/>
            <a:ext cx="4554294" cy="4080325"/>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4661139"/>
            <a:ext cx="1427814" cy="419184"/>
          </a:xfrm>
          <a:prstGeom prst="rect">
            <a:avLst/>
          </a:prstGeom>
          <a:solidFill>
            <a:schemeClr val="bg1"/>
          </a:solidFill>
        </p:spPr>
      </p:pic>
      <p:pic>
        <p:nvPicPr>
          <p:cNvPr id="9" name="Picture 8">
            <a:extLst>
              <a:ext uri="{FF2B5EF4-FFF2-40B4-BE49-F238E27FC236}">
                <a16:creationId xmlns:a16="http://schemas.microsoft.com/office/drawing/2014/main" id="{BFDA0130-A257-B544-A5F3-D49B5BEBDC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9065" y="4604530"/>
            <a:ext cx="1315423" cy="452220"/>
          </a:xfrm>
          <a:prstGeom prst="rect">
            <a:avLst/>
          </a:prstGeom>
        </p:spPr>
      </p:pic>
    </p:spTree>
    <p:extLst>
      <p:ext uri="{BB962C8B-B14F-4D97-AF65-F5344CB8AC3E}">
        <p14:creationId xmlns:p14="http://schemas.microsoft.com/office/powerpoint/2010/main" val="3603364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a:xfrm>
            <a:off x="539552" y="915566"/>
            <a:ext cx="7661438" cy="623331"/>
          </a:xfrm>
        </p:spPr>
        <p:txBody>
          <a:bodyPr>
            <a:noAutofit/>
          </a:bodyPr>
          <a:lstStyle/>
          <a:p>
            <a:r>
              <a:rPr lang="en-CA" sz="2000" dirty="0">
                <a:latin typeface="Calibri" panose="020F0502020204030204" pitchFamily="34" charset="0"/>
                <a:cs typeface="Calibri" panose="020F0502020204030204" pitchFamily="34" charset="0"/>
              </a:rPr>
              <a:t>Question de recherche</a:t>
            </a:r>
          </a:p>
        </p:txBody>
      </p:sp>
      <p:sp>
        <p:nvSpPr>
          <p:cNvPr id="4" name="Text Placeholder 3"/>
          <p:cNvSpPr>
            <a:spLocks noGrp="1"/>
          </p:cNvSpPr>
          <p:nvPr>
            <p:ph type="body" sz="quarter" idx="13"/>
          </p:nvPr>
        </p:nvSpPr>
        <p:spPr>
          <a:xfrm>
            <a:off x="539552" y="1635646"/>
            <a:ext cx="7661438" cy="1440160"/>
          </a:xfrm>
        </p:spPr>
        <p:txBody>
          <a:bodyPr/>
          <a:lstStyle/>
          <a:p>
            <a:r>
              <a:rPr lang="fr-CA" sz="1800" dirty="0">
                <a:latin typeface="Calibri" panose="020F0502020204030204" pitchFamily="34" charset="0"/>
                <a:cs typeface="Calibri" panose="020F0502020204030204" pitchFamily="34" charset="0"/>
              </a:rPr>
              <a:t>Comment les services d'avortement et leur main-d'œuvre sont-ils répartis au Canada, et de quelle façon la qualité des soins a-t-elle changé depuis 2012, particulièrement depuis l'introduction de la </a:t>
            </a:r>
            <a:r>
              <a:rPr lang="fr-CA" sz="1800" dirty="0" err="1">
                <a:latin typeface="Calibri" panose="020F0502020204030204" pitchFamily="34" charset="0"/>
                <a:cs typeface="Calibri" panose="020F0502020204030204" pitchFamily="34" charset="0"/>
              </a:rPr>
              <a:t>mifépristone</a:t>
            </a:r>
            <a:r>
              <a:rPr lang="fr-CA" sz="1800" dirty="0">
                <a:latin typeface="Calibri" panose="020F0502020204030204" pitchFamily="34" charset="0"/>
                <a:cs typeface="Calibri" panose="020F0502020204030204" pitchFamily="34" charset="0"/>
              </a:rPr>
              <a:t> en 2017 et la publication des nouvelles directives cliniques?</a:t>
            </a:r>
            <a:endParaRPr lang="en-CA" sz="1800" dirty="0">
              <a:latin typeface="Calibri" panose="020F0502020204030204" pitchFamily="34" charset="0"/>
              <a:cs typeface="Calibri" panose="020F0502020204030204" pitchFamily="34"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661139"/>
            <a:ext cx="1427814" cy="419184"/>
          </a:xfrm>
          <a:prstGeom prst="rect">
            <a:avLst/>
          </a:prstGeom>
          <a:solidFill>
            <a:schemeClr val="bg1"/>
          </a:solidFill>
        </p:spPr>
      </p:pic>
      <p:pic>
        <p:nvPicPr>
          <p:cNvPr id="9" name="Picture 8">
            <a:extLst>
              <a:ext uri="{FF2B5EF4-FFF2-40B4-BE49-F238E27FC236}">
                <a16:creationId xmlns:a16="http://schemas.microsoft.com/office/drawing/2014/main" id="{A4654D7E-95E3-8140-935C-15D01AC700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9065" y="4593269"/>
            <a:ext cx="1315423" cy="452220"/>
          </a:xfrm>
          <a:prstGeom prst="rect">
            <a:avLst/>
          </a:prstGeom>
        </p:spPr>
      </p:pic>
    </p:spTree>
    <p:extLst>
      <p:ext uri="{BB962C8B-B14F-4D97-AF65-F5344CB8AC3E}">
        <p14:creationId xmlns:p14="http://schemas.microsoft.com/office/powerpoint/2010/main" val="3672420701"/>
      </p:ext>
    </p:extLst>
  </p:cSld>
  <p:clrMapOvr>
    <a:masterClrMapping/>
  </p:clrMapOvr>
</p:sld>
</file>

<file path=ppt/theme/theme1.xml><?xml version="1.0" encoding="utf-8"?>
<a:theme xmlns:a="http://schemas.openxmlformats.org/drawingml/2006/main" name="Office Theme">
  <a:themeElements>
    <a:clrScheme name="UBC Brand 1">
      <a:dk1>
        <a:srgbClr val="002040"/>
      </a:dk1>
      <a:lt1>
        <a:sysClr val="window" lastClr="FFFFFF"/>
      </a:lt1>
      <a:dk2>
        <a:srgbClr val="486B7F"/>
      </a:dk2>
      <a:lt2>
        <a:srgbClr val="EEECE1"/>
      </a:lt2>
      <a:accent1>
        <a:srgbClr val="002040"/>
      </a:accent1>
      <a:accent2>
        <a:srgbClr val="2E526B"/>
      </a:accent2>
      <a:accent3>
        <a:srgbClr val="6A8999"/>
      </a:accent3>
      <a:accent4>
        <a:srgbClr val="A7B9C1"/>
      </a:accent4>
      <a:accent5>
        <a:srgbClr val="BECBD0"/>
      </a:accent5>
      <a:accent6>
        <a:srgbClr val="D0DC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10660</TotalTime>
  <Words>2527</Words>
  <Application>Microsoft Macintosh PowerPoint</Application>
  <PresentationFormat>On-screen Show (16:9)</PresentationFormat>
  <Paragraphs>214</Paragraphs>
  <Slides>19</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Whitney Bold</vt:lpstr>
      <vt:lpstr>Whitney Book</vt:lpstr>
      <vt:lpstr>Whitney Medium</vt:lpstr>
      <vt:lpstr>WhitneyHTF-Bold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 Goncalves</dc:creator>
  <cp:lastModifiedBy>ama kyeremeh</cp:lastModifiedBy>
  <cp:revision>453</cp:revision>
  <cp:lastPrinted>2016-07-11T18:15:24Z</cp:lastPrinted>
  <dcterms:created xsi:type="dcterms:W3CDTF">2010-06-15T20:07:28Z</dcterms:created>
  <dcterms:modified xsi:type="dcterms:W3CDTF">2021-06-03T15:42:09Z</dcterms:modified>
</cp:coreProperties>
</file>